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866" r:id="rId5"/>
  </p:sldMasterIdLst>
  <p:notesMasterIdLst>
    <p:notesMasterId r:id="rId26"/>
  </p:notesMasterIdLst>
  <p:handoutMasterIdLst>
    <p:handoutMasterId r:id="rId27"/>
  </p:handoutMasterIdLst>
  <p:sldIdLst>
    <p:sldId id="2147474949" r:id="rId6"/>
    <p:sldId id="2147478504" r:id="rId7"/>
    <p:sldId id="2134805307" r:id="rId8"/>
    <p:sldId id="2147478512" r:id="rId9"/>
    <p:sldId id="2147474953" r:id="rId10"/>
    <p:sldId id="2147478511" r:id="rId11"/>
    <p:sldId id="2147478503" r:id="rId12"/>
    <p:sldId id="2147474954" r:id="rId13"/>
    <p:sldId id="2147478506" r:id="rId14"/>
    <p:sldId id="2147478507" r:id="rId15"/>
    <p:sldId id="2147478509" r:id="rId16"/>
    <p:sldId id="2147474955" r:id="rId17"/>
    <p:sldId id="2147478508" r:id="rId18"/>
    <p:sldId id="2147474956" r:id="rId19"/>
    <p:sldId id="2147478505" r:id="rId20"/>
    <p:sldId id="2147474957" r:id="rId21"/>
    <p:sldId id="2147478502" r:id="rId22"/>
    <p:sldId id="2134805305" r:id="rId23"/>
    <p:sldId id="2147478510" r:id="rId24"/>
    <p:sldId id="2134805283"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35"/>
    <a:srgbClr val="00000E"/>
    <a:srgbClr val="F2F2F2"/>
    <a:srgbClr val="F9F9F9"/>
    <a:srgbClr val="EBEBEB"/>
    <a:srgbClr val="CCCCCC"/>
    <a:srgbClr val="FF3154"/>
    <a:srgbClr val="001D47"/>
    <a:srgbClr val="0A0908"/>
    <a:srgbClr val="FF8B1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AE6AD3-CAE6-A9DC-881C-09EEE8592EA5}" v="49" dt="2026-02-10T08:47:49.487"/>
    <p1510:client id="{F70AD31B-734A-4736-9732-40C63DC5906D}" v="28" dt="2026-02-10T08:50:16.340"/>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B4792F-1C1F-0D17-7AA4-5C5020823D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7D83F5-344D-BAE4-C8A2-71BA3CC5E4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DF5385-C229-4E76-AB53-F96E0BF89089}" type="datetimeFigureOut">
              <a:rPr lang="en-US" smtClean="0"/>
              <a:t>2/16/2026</a:t>
            </a:fld>
            <a:endParaRPr lang="en-US"/>
          </a:p>
        </p:txBody>
      </p:sp>
      <p:sp>
        <p:nvSpPr>
          <p:cNvPr id="4" name="Footer Placeholder 3">
            <a:extLst>
              <a:ext uri="{FF2B5EF4-FFF2-40B4-BE49-F238E27FC236}">
                <a16:creationId xmlns:a16="http://schemas.microsoft.com/office/drawing/2014/main" id="{99E43308-3D00-ED32-3882-ECB453AF02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047575-0E03-09FC-41EA-B8C22186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0760E2-E849-4EFC-A610-8FAC19CC5578}" type="slidenum">
              <a:rPr lang="en-US" smtClean="0"/>
              <a:t>‹#›</a:t>
            </a:fld>
            <a:endParaRPr lang="en-US"/>
          </a:p>
        </p:txBody>
      </p:sp>
    </p:spTree>
    <p:extLst>
      <p:ext uri="{BB962C8B-B14F-4D97-AF65-F5344CB8AC3E}">
        <p14:creationId xmlns:p14="http://schemas.microsoft.com/office/powerpoint/2010/main" val="2066106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3831C-DEBA-4A3A-8C36-FD8115E217DA}" type="datetimeFigureOut">
              <a:rPr lang="en-US" smtClean="0"/>
              <a:t>2/16/2026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4EF5B-ECC8-43EE-A509-D601DDF42AD0}" type="slidenum">
              <a:rPr lang="en-US" smtClean="0"/>
              <a:t>‹#›</a:t>
            </a:fld>
            <a:endParaRPr lang="en-US"/>
          </a:p>
        </p:txBody>
      </p:sp>
    </p:spTree>
    <p:extLst>
      <p:ext uri="{BB962C8B-B14F-4D97-AF65-F5344CB8AC3E}">
        <p14:creationId xmlns:p14="http://schemas.microsoft.com/office/powerpoint/2010/main" val="211518043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AA71-5D31-D79A-61F5-D4E9A0858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DDC91-0C72-9742-46EA-5621D2870A4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DC66F25-31E9-E9FA-4F80-B45FCDF69BDF}"/>
              </a:ext>
            </a:extLst>
          </p:cNvPr>
          <p:cNvSpPr>
            <a:spLocks noGrp="1"/>
          </p:cNvSpPr>
          <p:nvPr>
            <p:ph type="body" idx="1"/>
          </p:nvPr>
        </p:nvSpPr>
        <p:spPr/>
        <p:txBody>
          <a:bodyPr/>
          <a:lstStyle/>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lang="en-US" sz="1200">
                <a:solidFill>
                  <a:schemeClr val="tx2"/>
                </a:solidFill>
                <a:latin typeface="Nokia Pure Text Light"/>
              </a:rPr>
              <a:t>Impactful Advanced ML </a:t>
            </a:r>
            <a:r>
              <a:rPr lang="en-US" sz="1200" b="1">
                <a:solidFill>
                  <a:schemeClr val="tx2"/>
                </a:solidFill>
                <a:latin typeface="Nokia Pure Text Light"/>
              </a:rPr>
              <a:t>Use Case </a:t>
            </a:r>
            <a:r>
              <a:rPr lang="en-US" sz="1200">
                <a:solidFill>
                  <a:schemeClr val="tx2"/>
                </a:solidFill>
                <a:latin typeface="Nokia Pure Text Light"/>
              </a:rPr>
              <a:t>deployment still nascent in many customers</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Everyone needs an AI Strategy; one key pillar of that strategy is that not all problems should be solved with AI</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Technology looking for a problem, identification of killer use cases still under investigation by customers</a:t>
            </a: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lang="en-US" sz="1200">
              <a:solidFill>
                <a:schemeClr val="tx2"/>
              </a:solidFill>
              <a:latin typeface="Nokia Pure Text Light"/>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Dealing with hallucinations &amp; probability is </a:t>
            </a:r>
            <a:r>
              <a:rPr lang="en-US" sz="1200">
                <a:solidFill>
                  <a:schemeClr val="tx2"/>
                </a:solidFill>
                <a:latin typeface="Nokia Pure Text Light"/>
              </a:rPr>
              <a:t>common </a:t>
            </a:r>
            <a:r>
              <a:rPr lang="en-US" sz="1200">
                <a:solidFill>
                  <a:schemeClr val="tx2"/>
                </a:solidFill>
                <a:latin typeface="Nokia Pure Text Light"/>
                <a:sym typeface="Wingdings" pitchFamily="2" charset="2"/>
              </a:rPr>
              <a:t></a:t>
            </a:r>
            <a:r>
              <a:rPr lang="en-US" sz="1200">
                <a:solidFill>
                  <a:schemeClr val="tx2"/>
                </a:solidFill>
                <a:latin typeface="Nokia Pure Text Light"/>
              </a:rPr>
              <a:t> </a:t>
            </a:r>
            <a:r>
              <a:rPr lang="en-US" sz="1200" b="1">
                <a:solidFill>
                  <a:schemeClr val="tx2"/>
                </a:solidFill>
                <a:latin typeface="Nokia Pure Text Light"/>
              </a:rPr>
              <a:t>Robust Validation Strategy</a:t>
            </a: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Network automation use cases traditionally rely on deterministic outcomes – managing hallucinations &amp; probability needed</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err="1">
                <a:ln>
                  <a:noFill/>
                </a:ln>
                <a:solidFill>
                  <a:schemeClr val="tx2"/>
                </a:solidFill>
                <a:effectLst/>
                <a:uLnTx/>
                <a:uFillTx/>
                <a:latin typeface="Nokia Pure Text Light"/>
                <a:ea typeface="+mn-ea"/>
                <a:cs typeface="+mn-cs"/>
              </a:rPr>
              <a:t>GenAI</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 </a:t>
            </a:r>
            <a:r>
              <a:rPr lang="en-US" sz="1200">
                <a:solidFill>
                  <a:schemeClr val="tx2"/>
                </a:solidFill>
                <a:latin typeface="Nokia Pure Text Light"/>
              </a:rPr>
              <a:t>A</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combination of a RAG with fine tuned LLMs provides the best results (so far).</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Response Validation and Reinforcement Learning with Human Validation required</a:t>
            </a: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1" i="0" u="none" strike="noStrike" kern="1200" cap="none" spc="0" normalizeH="0" baseline="0" noProof="0">
                <a:ln>
                  <a:noFill/>
                </a:ln>
                <a:solidFill>
                  <a:schemeClr val="tx2"/>
                </a:solidFill>
                <a:effectLst/>
                <a:uLnTx/>
                <a:uFillTx/>
                <a:latin typeface="Nokia Pure Text Light"/>
                <a:ea typeface="+mn-ea"/>
                <a:cs typeface="+mn-cs"/>
              </a:rPr>
              <a:t>Data is the Fuel</a:t>
            </a:r>
            <a:endParaRPr lang="en-US" sz="1200" b="1">
              <a:solidFill>
                <a:schemeClr val="tx2"/>
              </a:solidFill>
              <a:latin typeface="Nokia Pure Text Light"/>
            </a:endParaRP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A robust Data Strategy is key – generation, collection, storage, curation and processing and sharing</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Data required to be voluminous, diverse, complete &amp; consistent.</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In all the experiments we had to curate, generate, correct and enrich data.</a:t>
            </a:r>
          </a:p>
          <a:p>
            <a:pPr marL="171450" indent="-171450" defTabSz="180000">
              <a:buFont typeface="Arial" panose="020B0604020202020204" pitchFamily="34" charset="0"/>
              <a:buChar char="•"/>
              <a:tabLst>
                <a:tab pos="180000" algn="l"/>
              </a:tabLst>
            </a:pPr>
            <a:r>
              <a:rPr kumimoji="0" lang="en-US" sz="1000" b="0" i="0" u="none" strike="noStrike" kern="1200" cap="none" spc="0" normalizeH="0" baseline="0" noProof="0">
                <a:ln>
                  <a:noFill/>
                </a:ln>
                <a:solidFill>
                  <a:schemeClr val="tx2"/>
                </a:solidFill>
                <a:effectLst/>
                <a:uLnTx/>
                <a:uFillTx/>
                <a:latin typeface="Nokia Pure Text Light"/>
                <a:ea typeface="+mn-ea"/>
                <a:cs typeface="+mn-cs"/>
              </a:rPr>
              <a:t>Use cases bring their specifics to use data, hence </a:t>
            </a:r>
            <a:r>
              <a:rPr lang="en-US" sz="1000">
                <a:solidFill>
                  <a:schemeClr val="tx2"/>
                </a:solidFill>
                <a:latin typeface="Nokia Pure Text Light"/>
              </a:rPr>
              <a:t>diverse strategies are required for chunking, embedding  &amp; ingestion of data.</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Governance and privacy of data</a:t>
            </a:r>
          </a:p>
          <a:p>
            <a:pPr marL="114300" lvl="0" indent="0" defTabSz="180000">
              <a:buFont typeface="Arial" panose="020B0604020202020204" pitchFamily="34" charset="0"/>
              <a:buNone/>
              <a:tabLst>
                <a:tab pos="180000" algn="l"/>
              </a:tabLst>
            </a:pPr>
            <a:endParaRPr kumimoji="0" lang="en-US" sz="1000" b="0"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Diverse deployment models</a:t>
            </a:r>
          </a:p>
          <a:p>
            <a:pPr defTabSz="180000">
              <a:tabLst>
                <a:tab pos="180000" algn="l"/>
              </a:tabLst>
            </a:pPr>
            <a:r>
              <a:rPr lang="en-US" sz="1200" b="0">
                <a:solidFill>
                  <a:schemeClr val="tx2"/>
                </a:solidFill>
                <a:latin typeface="Nokia Pure Text Light"/>
              </a:rPr>
              <a:t>- Target on-premise and cloud options</a:t>
            </a:r>
          </a:p>
          <a:p>
            <a:pPr defTabSz="180000">
              <a:tabLst>
                <a:tab pos="180000" algn="l"/>
              </a:tabLst>
            </a:pPr>
            <a:r>
              <a:rPr lang="en-US" sz="1200" b="0" i="1">
                <a:solidFill>
                  <a:schemeClr val="tx2"/>
                </a:solidFill>
                <a:latin typeface="Nokia Pure Text Light"/>
              </a:rPr>
              <a:t>** conversation point with the customer on their preference.</a:t>
            </a:r>
          </a:p>
          <a:p>
            <a:pPr defTabSz="180000">
              <a:tabLst>
                <a:tab pos="180000" algn="l"/>
              </a:tabLst>
            </a:pPr>
            <a:endParaRPr lang="en-US" sz="1200">
              <a:solidFill>
                <a:schemeClr val="tx2"/>
              </a:solidFill>
              <a:latin typeface="Nokia Pure Text Light"/>
            </a:endParaRPr>
          </a:p>
          <a:p>
            <a:pPr defTabSz="180000">
              <a:tabLst>
                <a:tab pos="180000" algn="l"/>
              </a:tabLst>
            </a:pPr>
            <a:r>
              <a:rPr lang="en-US" sz="1200" b="1">
                <a:solidFill>
                  <a:schemeClr val="tx2"/>
                </a:solidFill>
                <a:latin typeface="Nokia Pure Text Light"/>
              </a:rPr>
              <a:t>Compliance</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Streamlined Legal and Security Compliance frameworks</a:t>
            </a: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Staff </a:t>
            </a:r>
            <a:r>
              <a:rPr lang="en-US" sz="1200">
                <a:solidFill>
                  <a:schemeClr val="tx2"/>
                </a:solidFill>
                <a:latin typeface="Nokia Pure Text Light"/>
              </a:rPr>
              <a:t>&amp; Process to help product teams navigate the process to accelerate safe productization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Ethics and regulation</a:t>
            </a:r>
          </a:p>
          <a:p>
            <a:pPr marL="171450" indent="-171450" defTabSz="180000">
              <a:buFont typeface="Arial" panose="020B0604020202020204" pitchFamily="34" charset="0"/>
              <a:buChar char="•"/>
              <a:tabLst>
                <a:tab pos="180000" algn="l"/>
              </a:tabLst>
            </a:pP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Consistent Tool Frameworks</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Expedite experimentation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LLMOps tooling – optimize lab usage</a:t>
            </a: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0" indent="0" defTabSz="180000">
              <a:buFont typeface="Arial" panose="020B0604020202020204" pitchFamily="34" charset="0"/>
              <a:buNone/>
              <a:tabLst>
                <a:tab pos="180000" algn="l"/>
              </a:tabLst>
            </a:pPr>
            <a:r>
              <a:rPr lang="en-US" sz="1200">
                <a:solidFill>
                  <a:schemeClr val="tx2"/>
                </a:solidFill>
                <a:latin typeface="Nokia Pure Text Light"/>
              </a:rPr>
              <a:t>Rohit:</a:t>
            </a:r>
          </a:p>
          <a:p>
            <a:pPr marL="0" marR="0" lvl="0" indent="0" algn="l" defTabSz="180000" rtl="0" eaLnBrk="1" fontAlgn="auto" latinLnBrk="0" hangingPunct="1">
              <a:lnSpc>
                <a:spcPct val="100000"/>
              </a:lnSpc>
              <a:spcBef>
                <a:spcPts val="0"/>
              </a:spcBef>
              <a:spcAft>
                <a:spcPts val="0"/>
              </a:spcAft>
              <a:buClrTx/>
              <a:buSzTx/>
              <a:buFont typeface="Arial" panose="020B0604020202020204" pitchFamily="34" charset="0"/>
              <a:buNone/>
              <a:tabLst>
                <a:tab pos="180000" algn="l"/>
              </a:tabLst>
              <a:defRPr/>
            </a:pPr>
            <a:r>
              <a:rPr lang="en-CA">
                <a:effectLst/>
                <a:latin typeface="Helvetica Neue" panose="02000503000000020004" pitchFamily="2" charset="0"/>
              </a:rPr>
              <a:t>Oh a few observations while we were experimenting with this I’m sure generative AI something which you all are kind of looking at and some capacity or the other. There are a few observations. It’s a good topic for sure. We do see that in telecom space adoption is that it’s nice like the technology is good we are looking at how to kind of take the cases and bring it to production so that everyone could be benefitted out of it very important what Sasha told is the fuel if you put garbage in to the last model, you get garbage out so working on your data architecture and getting your data cleaned is very very very important. Your deployment models can be diverse like you may want to air gap model versus hybrid model versus kind of model so the juries open which which one is the best of the right I think, depending on the time and the case, one is better than the other, the tooling it’s a good time to actually look and invest into the tooling so that you have the tooling frame your model evolution will continue your cleanup will continue but your tooling is kind of consistent and you can just all those improvements right so that’s that’s one observation a lot of time to talk with your lawyers because compliance to corporate guidelines to ensure that you don’t kind of pass away data which is critical some large language model is is very key last, but not the least very robust validation strategy is required because there’s a there’s you might have seen the GPT also hallucination is is real There are ways to contain it, but having a validation strategy would help the accuracy those refuse observations which we should share</a:t>
            </a:r>
            <a:endParaRPr lang="en-US" sz="1200">
              <a:solidFill>
                <a:schemeClr val="tx2"/>
              </a:solidFill>
              <a:latin typeface="Nokia Pure Text Light"/>
            </a:endParaRPr>
          </a:p>
        </p:txBody>
      </p:sp>
      <p:sp>
        <p:nvSpPr>
          <p:cNvPr id="4" name="Slide Number Placeholder 3">
            <a:extLst>
              <a:ext uri="{FF2B5EF4-FFF2-40B4-BE49-F238E27FC236}">
                <a16:creationId xmlns:a16="http://schemas.microsoft.com/office/drawing/2014/main" id="{D0419E4B-5ED9-2541-88BF-19A50BCA20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653097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844C5-1DA3-E568-09C6-BCE4CE595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F2F4E-56EE-09E0-9716-2677E45A3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3BAF-1D29-FBAB-034D-9ECA7C1DD0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1BF784-0DE0-4626-26D3-399B14EB4211}"/>
              </a:ext>
            </a:extLst>
          </p:cNvPr>
          <p:cNvSpPr>
            <a:spLocks noGrp="1"/>
          </p:cNvSpPr>
          <p:nvPr>
            <p:ph type="sldNum" sz="quarter" idx="5"/>
          </p:nvPr>
        </p:nvSpPr>
        <p:spPr/>
        <p:txBody>
          <a:bodyPr/>
          <a:lstStyle/>
          <a:p>
            <a:fld id="{58D4EF5B-ECC8-43EE-A509-D601DDF42AD0}" type="slidenum">
              <a:rPr lang="en-US" smtClean="0"/>
              <a:t>13</a:t>
            </a:fld>
            <a:endParaRPr lang="en-US"/>
          </a:p>
        </p:txBody>
      </p:sp>
    </p:spTree>
    <p:extLst>
      <p:ext uri="{BB962C8B-B14F-4D97-AF65-F5344CB8AC3E}">
        <p14:creationId xmlns:p14="http://schemas.microsoft.com/office/powerpoint/2010/main" val="50703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14</a:t>
            </a:fld>
            <a:endParaRPr lang="en-US"/>
          </a:p>
        </p:txBody>
      </p:sp>
    </p:spTree>
    <p:extLst>
      <p:ext uri="{BB962C8B-B14F-4D97-AF65-F5344CB8AC3E}">
        <p14:creationId xmlns:p14="http://schemas.microsoft.com/office/powerpoint/2010/main" val="103115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lang="en-US" sz="1200">
                <a:solidFill>
                  <a:schemeClr val="tx2"/>
                </a:solidFill>
                <a:latin typeface="Nokia Pure Text Light"/>
              </a:rPr>
              <a:t>Impactful Advanced ML </a:t>
            </a:r>
            <a:r>
              <a:rPr lang="en-US" sz="1200" b="1">
                <a:solidFill>
                  <a:schemeClr val="tx2"/>
                </a:solidFill>
                <a:latin typeface="Nokia Pure Text Light"/>
              </a:rPr>
              <a:t>Use Case </a:t>
            </a:r>
            <a:r>
              <a:rPr lang="en-US" sz="1200">
                <a:solidFill>
                  <a:schemeClr val="tx2"/>
                </a:solidFill>
                <a:latin typeface="Nokia Pure Text Light"/>
              </a:rPr>
              <a:t>deployment still nascent in many customers</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Everyone needs an AI Strategy; one key pillar of that strategy is that not all problems should be solved with AI</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Technology looking for a problem, identification of killer use cases still under investigation by customers</a:t>
            </a: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lang="en-US" sz="1200">
              <a:solidFill>
                <a:schemeClr val="tx2"/>
              </a:solidFill>
              <a:latin typeface="Nokia Pure Text Light"/>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Dealing with hallucinations &amp; probability is </a:t>
            </a:r>
            <a:r>
              <a:rPr lang="en-US" sz="1200">
                <a:solidFill>
                  <a:schemeClr val="tx2"/>
                </a:solidFill>
                <a:latin typeface="Nokia Pure Text Light"/>
              </a:rPr>
              <a:t>common </a:t>
            </a:r>
            <a:r>
              <a:rPr lang="en-US" sz="1200">
                <a:solidFill>
                  <a:schemeClr val="tx2"/>
                </a:solidFill>
                <a:latin typeface="Nokia Pure Text Light"/>
                <a:sym typeface="Wingdings" pitchFamily="2" charset="2"/>
              </a:rPr>
              <a:t></a:t>
            </a:r>
            <a:r>
              <a:rPr lang="en-US" sz="1200">
                <a:solidFill>
                  <a:schemeClr val="tx2"/>
                </a:solidFill>
                <a:latin typeface="Nokia Pure Text Light"/>
              </a:rPr>
              <a:t> </a:t>
            </a:r>
            <a:r>
              <a:rPr lang="en-US" sz="1200" b="1">
                <a:solidFill>
                  <a:schemeClr val="tx2"/>
                </a:solidFill>
                <a:latin typeface="Nokia Pure Text Light"/>
              </a:rPr>
              <a:t>Robust Validation Strategy</a:t>
            </a: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Network automation use cases traditionally rely on deterministic outcomes – managing hallucinations &amp; probability needed</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err="1">
                <a:ln>
                  <a:noFill/>
                </a:ln>
                <a:solidFill>
                  <a:schemeClr val="tx2"/>
                </a:solidFill>
                <a:effectLst/>
                <a:uLnTx/>
                <a:uFillTx/>
                <a:latin typeface="Nokia Pure Text Light"/>
                <a:ea typeface="+mn-ea"/>
                <a:cs typeface="+mn-cs"/>
              </a:rPr>
              <a:t>GenAI</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 </a:t>
            </a:r>
            <a:r>
              <a:rPr lang="en-US" sz="1200">
                <a:solidFill>
                  <a:schemeClr val="tx2"/>
                </a:solidFill>
                <a:latin typeface="Nokia Pure Text Light"/>
              </a:rPr>
              <a:t>A</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combination of a RAG with fine tuned LLMs provides the best results (so far).</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Response Validation and Reinforcement Learning with Human Validation required</a:t>
            </a: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1" i="0" u="none" strike="noStrike" kern="1200" cap="none" spc="0" normalizeH="0" baseline="0" noProof="0">
                <a:ln>
                  <a:noFill/>
                </a:ln>
                <a:solidFill>
                  <a:schemeClr val="tx2"/>
                </a:solidFill>
                <a:effectLst/>
                <a:uLnTx/>
                <a:uFillTx/>
                <a:latin typeface="Nokia Pure Text Light"/>
                <a:ea typeface="+mn-ea"/>
                <a:cs typeface="+mn-cs"/>
              </a:rPr>
              <a:t>Data is the Fuel</a:t>
            </a:r>
            <a:endParaRPr lang="en-US" sz="1200" b="1">
              <a:solidFill>
                <a:schemeClr val="tx2"/>
              </a:solidFill>
              <a:latin typeface="Nokia Pure Text Light"/>
            </a:endParaRP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A robust Data Strategy is key – generation, collection, storage, curation and processing and sharing</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Data required to be voluminous, diverse, complete &amp; consistent.</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In all the experiments we had to curate, generate, correct and enrich data.</a:t>
            </a:r>
          </a:p>
          <a:p>
            <a:pPr marL="171450" indent="-171450" defTabSz="180000">
              <a:buFont typeface="Arial" panose="020B0604020202020204" pitchFamily="34" charset="0"/>
              <a:buChar char="•"/>
              <a:tabLst>
                <a:tab pos="180000" algn="l"/>
              </a:tabLst>
            </a:pPr>
            <a:r>
              <a:rPr kumimoji="0" lang="en-US" sz="1000" b="0" i="0" u="none" strike="noStrike" kern="1200" cap="none" spc="0" normalizeH="0" baseline="0" noProof="0">
                <a:ln>
                  <a:noFill/>
                </a:ln>
                <a:solidFill>
                  <a:schemeClr val="tx2"/>
                </a:solidFill>
                <a:effectLst/>
                <a:uLnTx/>
                <a:uFillTx/>
                <a:latin typeface="Nokia Pure Text Light"/>
                <a:ea typeface="+mn-ea"/>
                <a:cs typeface="+mn-cs"/>
              </a:rPr>
              <a:t>Use cases bring their specifics to use data, hence </a:t>
            </a:r>
            <a:r>
              <a:rPr lang="en-US" sz="1000">
                <a:solidFill>
                  <a:schemeClr val="tx2"/>
                </a:solidFill>
                <a:latin typeface="Nokia Pure Text Light"/>
              </a:rPr>
              <a:t>diverse strategies are required for chunking, embedding  &amp; ingestion of data.</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Governance and privacy of data</a:t>
            </a:r>
          </a:p>
          <a:p>
            <a:pPr marL="114300" lvl="0" indent="0" defTabSz="180000">
              <a:buFont typeface="Arial" panose="020B0604020202020204" pitchFamily="34" charset="0"/>
              <a:buNone/>
              <a:tabLst>
                <a:tab pos="180000" algn="l"/>
              </a:tabLst>
            </a:pPr>
            <a:endParaRPr kumimoji="0" lang="en-US" sz="1000" b="0"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Diverse deployment models</a:t>
            </a:r>
          </a:p>
          <a:p>
            <a:pPr defTabSz="180000">
              <a:tabLst>
                <a:tab pos="180000" algn="l"/>
              </a:tabLst>
            </a:pPr>
            <a:r>
              <a:rPr lang="en-US" sz="1200" b="0">
                <a:solidFill>
                  <a:schemeClr val="tx2"/>
                </a:solidFill>
                <a:latin typeface="Nokia Pure Text Light"/>
              </a:rPr>
              <a:t>- Target on-premise and cloud options</a:t>
            </a:r>
          </a:p>
          <a:p>
            <a:pPr defTabSz="180000">
              <a:tabLst>
                <a:tab pos="180000" algn="l"/>
              </a:tabLst>
            </a:pPr>
            <a:r>
              <a:rPr lang="en-US" sz="1200" b="0" i="1">
                <a:solidFill>
                  <a:schemeClr val="tx2"/>
                </a:solidFill>
                <a:latin typeface="Nokia Pure Text Light"/>
              </a:rPr>
              <a:t>** conversation point with the customer on their preference.</a:t>
            </a:r>
          </a:p>
          <a:p>
            <a:pPr defTabSz="180000">
              <a:tabLst>
                <a:tab pos="180000" algn="l"/>
              </a:tabLst>
            </a:pPr>
            <a:endParaRPr lang="en-US" sz="1200">
              <a:solidFill>
                <a:schemeClr val="tx2"/>
              </a:solidFill>
              <a:latin typeface="Nokia Pure Text Light"/>
            </a:endParaRPr>
          </a:p>
          <a:p>
            <a:pPr defTabSz="180000">
              <a:tabLst>
                <a:tab pos="180000" algn="l"/>
              </a:tabLst>
            </a:pPr>
            <a:r>
              <a:rPr lang="en-US" sz="1200" b="1">
                <a:solidFill>
                  <a:schemeClr val="tx2"/>
                </a:solidFill>
                <a:latin typeface="Nokia Pure Text Light"/>
              </a:rPr>
              <a:t>Compliance</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Streamlined Legal and Security Compliance frameworks</a:t>
            </a: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Staff </a:t>
            </a:r>
            <a:r>
              <a:rPr lang="en-US" sz="1200">
                <a:solidFill>
                  <a:schemeClr val="tx2"/>
                </a:solidFill>
                <a:latin typeface="Nokia Pure Text Light"/>
              </a:rPr>
              <a:t>&amp; Process to help product teams navigate the process to accelerate safe productization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Ethics and regulation</a:t>
            </a:r>
          </a:p>
          <a:p>
            <a:pPr marL="171450" indent="-171450" defTabSz="180000">
              <a:buFont typeface="Arial" panose="020B0604020202020204" pitchFamily="34" charset="0"/>
              <a:buChar char="•"/>
              <a:tabLst>
                <a:tab pos="180000" algn="l"/>
              </a:tabLst>
            </a:pP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Consistent Tool Frameworks</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Expedite experimentation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LLMOps tooling – optimize lab usage</a:t>
            </a: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0" indent="0" defTabSz="180000">
              <a:buFont typeface="Arial" panose="020B0604020202020204" pitchFamily="34" charset="0"/>
              <a:buNone/>
              <a:tabLst>
                <a:tab pos="180000" algn="l"/>
              </a:tabLst>
            </a:pPr>
            <a:r>
              <a:rPr lang="en-US" sz="1200">
                <a:solidFill>
                  <a:schemeClr val="tx2"/>
                </a:solidFill>
                <a:latin typeface="Nokia Pure Text Light"/>
              </a:rPr>
              <a:t>Rohit:</a:t>
            </a:r>
          </a:p>
          <a:p>
            <a:pPr marL="0" marR="0" lvl="0" indent="0" algn="l" defTabSz="180000" rtl="0" eaLnBrk="1" fontAlgn="auto" latinLnBrk="0" hangingPunct="1">
              <a:lnSpc>
                <a:spcPct val="100000"/>
              </a:lnSpc>
              <a:spcBef>
                <a:spcPts val="0"/>
              </a:spcBef>
              <a:spcAft>
                <a:spcPts val="0"/>
              </a:spcAft>
              <a:buClrTx/>
              <a:buSzTx/>
              <a:buFont typeface="Arial" panose="020B0604020202020204" pitchFamily="34" charset="0"/>
              <a:buNone/>
              <a:tabLst>
                <a:tab pos="180000" algn="l"/>
              </a:tabLst>
              <a:defRPr/>
            </a:pPr>
            <a:r>
              <a:rPr lang="en-CA">
                <a:effectLst/>
                <a:latin typeface="Helvetica Neue" panose="02000503000000020004" pitchFamily="2" charset="0"/>
              </a:rPr>
              <a:t>Oh a few observations while we were experimenting with this I’m sure generative AI something which you all are kind of looking at and some capacity or the other. There are a few observations. It’s a good topic for sure. We do see that in telecom space adoption is that it’s nice like the technology is good we are looking at how to kind of take the cases and bring it to production so that everyone could be benefitted out of it very important what Sasha told is the fuel if you put garbage in to the last model, you get garbage out so working on your data architecture and getting your data cleaned is very very very important. Your deployment models can be diverse like you may want to air gap model versus hybrid model versus kind of model so the juries open which which one is the best of the right I think, depending on the time and the case, one is better than the other, the tooling it’s a good time to actually look and invest into the tooling so that you have the tooling frame your model evolution will continue your cleanup will continue but your tooling is kind of consistent and you can just all those improvements right so that’s that’s one observation a lot of time to talk with your lawyers because compliance to corporate guidelines to ensure that you don’t kind of pass away data which is critical some large language model is is very key last, but not the least very robust validation strategy is required because there’s a there’s you might have seen the GPT also hallucination is is real There are ways to contain it, but having a validation strategy would help the accuracy those refuse observations which we should share</a:t>
            </a:r>
            <a:endParaRPr lang="en-US" sz="1200">
              <a:solidFill>
                <a:schemeClr val="tx2"/>
              </a:solidFill>
              <a:latin typeface="Nokia Pure Text Ligh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87976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16</a:t>
            </a:fld>
            <a:endParaRPr lang="en-US"/>
          </a:p>
        </p:txBody>
      </p:sp>
    </p:spTree>
    <p:extLst>
      <p:ext uri="{BB962C8B-B14F-4D97-AF65-F5344CB8AC3E}">
        <p14:creationId xmlns:p14="http://schemas.microsoft.com/office/powerpoint/2010/main" val="34384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lang="en-US" sz="1200">
                <a:solidFill>
                  <a:schemeClr val="tx2"/>
                </a:solidFill>
                <a:latin typeface="Nokia Pure Text Light"/>
              </a:rPr>
              <a:t>Impactful Advanced ML </a:t>
            </a:r>
            <a:r>
              <a:rPr lang="en-US" sz="1200" b="1">
                <a:solidFill>
                  <a:schemeClr val="tx2"/>
                </a:solidFill>
                <a:latin typeface="Nokia Pure Text Light"/>
              </a:rPr>
              <a:t>Use Case </a:t>
            </a:r>
            <a:r>
              <a:rPr lang="en-US" sz="1200">
                <a:solidFill>
                  <a:schemeClr val="tx2"/>
                </a:solidFill>
                <a:latin typeface="Nokia Pure Text Light"/>
              </a:rPr>
              <a:t>deployment still nascent in many customers</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Everyone needs an AI Strategy; one key pillar of that strategy is that not all problems should be solved with AI</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Technology looking for a problem, identification of killer use cases still under investigation by customers</a:t>
            </a: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lang="en-US" sz="1200">
              <a:solidFill>
                <a:schemeClr val="tx2"/>
              </a:solidFill>
              <a:latin typeface="Nokia Pure Text Light"/>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Dealing with hallucinations &amp; probability is </a:t>
            </a:r>
            <a:r>
              <a:rPr lang="en-US" sz="1200">
                <a:solidFill>
                  <a:schemeClr val="tx2"/>
                </a:solidFill>
                <a:latin typeface="Nokia Pure Text Light"/>
              </a:rPr>
              <a:t>common </a:t>
            </a:r>
            <a:r>
              <a:rPr lang="en-US" sz="1200">
                <a:solidFill>
                  <a:schemeClr val="tx2"/>
                </a:solidFill>
                <a:latin typeface="Nokia Pure Text Light"/>
                <a:sym typeface="Wingdings" pitchFamily="2" charset="2"/>
              </a:rPr>
              <a:t></a:t>
            </a:r>
            <a:r>
              <a:rPr lang="en-US" sz="1200">
                <a:solidFill>
                  <a:schemeClr val="tx2"/>
                </a:solidFill>
                <a:latin typeface="Nokia Pure Text Light"/>
              </a:rPr>
              <a:t> </a:t>
            </a:r>
            <a:r>
              <a:rPr lang="en-US" sz="1200" b="1">
                <a:solidFill>
                  <a:schemeClr val="tx2"/>
                </a:solidFill>
                <a:latin typeface="Nokia Pure Text Light"/>
              </a:rPr>
              <a:t>Robust Validation Strategy</a:t>
            </a: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Network automation use cases traditionally rely on deterministic outcomes – managing hallucinations &amp; probability needed</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err="1">
                <a:ln>
                  <a:noFill/>
                </a:ln>
                <a:solidFill>
                  <a:schemeClr val="tx2"/>
                </a:solidFill>
                <a:effectLst/>
                <a:uLnTx/>
                <a:uFillTx/>
                <a:latin typeface="Nokia Pure Text Light"/>
                <a:ea typeface="+mn-ea"/>
                <a:cs typeface="+mn-cs"/>
              </a:rPr>
              <a:t>GenAI</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 </a:t>
            </a:r>
            <a:r>
              <a:rPr lang="en-US" sz="1200">
                <a:solidFill>
                  <a:schemeClr val="tx2"/>
                </a:solidFill>
                <a:latin typeface="Nokia Pure Text Light"/>
              </a:rPr>
              <a:t>A</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combination of a RAG with fine tuned LLMs provides the best results (so far).</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Response Validation and Reinforcement Learning with Human Validation required</a:t>
            </a: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1" i="0" u="none" strike="noStrike" kern="1200" cap="none" spc="0" normalizeH="0" baseline="0" noProof="0">
                <a:ln>
                  <a:noFill/>
                </a:ln>
                <a:solidFill>
                  <a:schemeClr val="tx2"/>
                </a:solidFill>
                <a:effectLst/>
                <a:uLnTx/>
                <a:uFillTx/>
                <a:latin typeface="Nokia Pure Text Light"/>
                <a:ea typeface="+mn-ea"/>
                <a:cs typeface="+mn-cs"/>
              </a:rPr>
              <a:t>Data is the Fuel</a:t>
            </a:r>
            <a:endParaRPr lang="en-US" sz="1200" b="1">
              <a:solidFill>
                <a:schemeClr val="tx2"/>
              </a:solidFill>
              <a:latin typeface="Nokia Pure Text Light"/>
            </a:endParaRP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A robust Data Strategy is key – generation, collection, storage, curation and processing and sharing</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Data required to be voluminous, diverse, complete &amp; consistent.</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In all the experiments we had to curate, generate, correct and enrich data.</a:t>
            </a:r>
          </a:p>
          <a:p>
            <a:pPr marL="171450" indent="-171450" defTabSz="180000">
              <a:buFont typeface="Arial" panose="020B0604020202020204" pitchFamily="34" charset="0"/>
              <a:buChar char="•"/>
              <a:tabLst>
                <a:tab pos="180000" algn="l"/>
              </a:tabLst>
            </a:pPr>
            <a:r>
              <a:rPr kumimoji="0" lang="en-US" sz="1000" b="0" i="0" u="none" strike="noStrike" kern="1200" cap="none" spc="0" normalizeH="0" baseline="0" noProof="0">
                <a:ln>
                  <a:noFill/>
                </a:ln>
                <a:solidFill>
                  <a:schemeClr val="tx2"/>
                </a:solidFill>
                <a:effectLst/>
                <a:uLnTx/>
                <a:uFillTx/>
                <a:latin typeface="Nokia Pure Text Light"/>
                <a:ea typeface="+mn-ea"/>
                <a:cs typeface="+mn-cs"/>
              </a:rPr>
              <a:t>Use cases bring their specifics to use data, hence </a:t>
            </a:r>
            <a:r>
              <a:rPr lang="en-US" sz="1000">
                <a:solidFill>
                  <a:schemeClr val="tx2"/>
                </a:solidFill>
                <a:latin typeface="Nokia Pure Text Light"/>
              </a:rPr>
              <a:t>diverse strategies are required for chunking, embedding  &amp; ingestion of data.</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Governance and privacy of data</a:t>
            </a:r>
          </a:p>
          <a:p>
            <a:pPr marL="114300" lvl="0" indent="0" defTabSz="180000">
              <a:buFont typeface="Arial" panose="020B0604020202020204" pitchFamily="34" charset="0"/>
              <a:buNone/>
              <a:tabLst>
                <a:tab pos="180000" algn="l"/>
              </a:tabLst>
            </a:pPr>
            <a:endParaRPr kumimoji="0" lang="en-US" sz="1000" b="0"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Diverse deployment models</a:t>
            </a:r>
          </a:p>
          <a:p>
            <a:pPr defTabSz="180000">
              <a:tabLst>
                <a:tab pos="180000" algn="l"/>
              </a:tabLst>
            </a:pPr>
            <a:r>
              <a:rPr lang="en-US" sz="1200" b="0">
                <a:solidFill>
                  <a:schemeClr val="tx2"/>
                </a:solidFill>
                <a:latin typeface="Nokia Pure Text Light"/>
              </a:rPr>
              <a:t>- Target on-premise and cloud options</a:t>
            </a:r>
          </a:p>
          <a:p>
            <a:pPr defTabSz="180000">
              <a:tabLst>
                <a:tab pos="180000" algn="l"/>
              </a:tabLst>
            </a:pPr>
            <a:r>
              <a:rPr lang="en-US" sz="1200" b="0" i="1">
                <a:solidFill>
                  <a:schemeClr val="tx2"/>
                </a:solidFill>
                <a:latin typeface="Nokia Pure Text Light"/>
              </a:rPr>
              <a:t>** conversation point with the customer on their preference.</a:t>
            </a:r>
          </a:p>
          <a:p>
            <a:pPr defTabSz="180000">
              <a:tabLst>
                <a:tab pos="180000" algn="l"/>
              </a:tabLst>
            </a:pPr>
            <a:endParaRPr lang="en-US" sz="1200">
              <a:solidFill>
                <a:schemeClr val="tx2"/>
              </a:solidFill>
              <a:latin typeface="Nokia Pure Text Light"/>
            </a:endParaRPr>
          </a:p>
          <a:p>
            <a:pPr defTabSz="180000">
              <a:tabLst>
                <a:tab pos="180000" algn="l"/>
              </a:tabLst>
            </a:pPr>
            <a:r>
              <a:rPr lang="en-US" sz="1200" b="1">
                <a:solidFill>
                  <a:schemeClr val="tx2"/>
                </a:solidFill>
                <a:latin typeface="Nokia Pure Text Light"/>
              </a:rPr>
              <a:t>Compliance</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Streamlined Legal and Security Compliance frameworks</a:t>
            </a: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Staff </a:t>
            </a:r>
            <a:r>
              <a:rPr lang="en-US" sz="1200">
                <a:solidFill>
                  <a:schemeClr val="tx2"/>
                </a:solidFill>
                <a:latin typeface="Nokia Pure Text Light"/>
              </a:rPr>
              <a:t>&amp; Process to help product teams navigate the process to accelerate safe productization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Ethics and regulation</a:t>
            </a:r>
          </a:p>
          <a:p>
            <a:pPr marL="171450" indent="-171450" defTabSz="180000">
              <a:buFont typeface="Arial" panose="020B0604020202020204" pitchFamily="34" charset="0"/>
              <a:buChar char="•"/>
              <a:tabLst>
                <a:tab pos="180000" algn="l"/>
              </a:tabLst>
            </a:pP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Consistent Tool Frameworks</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Expedite experimentation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LLMOps tooling – optimize lab usage</a:t>
            </a: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0" indent="0" defTabSz="180000">
              <a:buFont typeface="Arial" panose="020B0604020202020204" pitchFamily="34" charset="0"/>
              <a:buNone/>
              <a:tabLst>
                <a:tab pos="180000" algn="l"/>
              </a:tabLst>
            </a:pPr>
            <a:r>
              <a:rPr lang="en-US" sz="1200">
                <a:solidFill>
                  <a:schemeClr val="tx2"/>
                </a:solidFill>
                <a:latin typeface="Nokia Pure Text Light"/>
              </a:rPr>
              <a:t>Rohit:</a:t>
            </a:r>
          </a:p>
          <a:p>
            <a:pPr marL="0" marR="0" lvl="0" indent="0" algn="l" defTabSz="180000" rtl="0" eaLnBrk="1" fontAlgn="auto" latinLnBrk="0" hangingPunct="1">
              <a:lnSpc>
                <a:spcPct val="100000"/>
              </a:lnSpc>
              <a:spcBef>
                <a:spcPts val="0"/>
              </a:spcBef>
              <a:spcAft>
                <a:spcPts val="0"/>
              </a:spcAft>
              <a:buClrTx/>
              <a:buSzTx/>
              <a:buFont typeface="Arial" panose="020B0604020202020204" pitchFamily="34" charset="0"/>
              <a:buNone/>
              <a:tabLst>
                <a:tab pos="180000" algn="l"/>
              </a:tabLst>
              <a:defRPr/>
            </a:pPr>
            <a:r>
              <a:rPr lang="en-CA">
                <a:effectLst/>
                <a:latin typeface="Helvetica Neue" panose="02000503000000020004" pitchFamily="2" charset="0"/>
              </a:rPr>
              <a:t>Oh a few observations while we were experimenting with this I’m sure generative AI something which you all are kind of looking at and some capacity or the other. There are a few observations. It’s a good topic for sure. We do see that in telecom space adoption is that it’s nice like the technology is good we are looking at how to kind of take the cases and bring it to production so that everyone could be benefitted out of it very important what Sasha told is the fuel if you put garbage in to the last model, you get garbage out so working on your data architecture and getting your data cleaned is very very very important. Your deployment models can be diverse like you may want to air gap model versus hybrid model versus kind of model so the juries open which which one is the best of the right I think, depending on the time and the case, one is better than the other, the tooling it’s a good time to actually look and invest into the tooling so that you have the tooling frame your model evolution will continue your cleanup will continue but your tooling is kind of consistent and you can just all those improvements right so that’s that’s one observation a lot of time to talk with your lawyers because compliance to corporate guidelines to ensure that you don’t kind of pass away data which is critical some large language model is is very key last, but not the least very robust validation strategy is required because there’s a there’s you might have seen the GPT also hallucination is is real There are ways to contain it, but having a validation strategy would help the accuracy those refuse observations which we should share</a:t>
            </a:r>
            <a:endParaRPr lang="en-US" sz="1200">
              <a:solidFill>
                <a:schemeClr val="tx2"/>
              </a:solidFill>
              <a:latin typeface="Nokia Pure Text Ligh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3109611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325083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6122C-A4DF-E5E7-FC7B-3735D56A1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434E9-8217-DFC8-1736-2D837DFCE2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0C00ED-33C6-8615-31B9-B8FD899337BF}"/>
              </a:ext>
            </a:extLst>
          </p:cNvPr>
          <p:cNvSpPr>
            <a:spLocks noGrp="1"/>
          </p:cNvSpPr>
          <p:nvPr>
            <p:ph type="body" idx="1"/>
          </p:nvPr>
        </p:nvSpPr>
        <p:spPr/>
        <p:txBody>
          <a:bodyPr/>
          <a:lstStyle/>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lang="en-US" sz="1200">
                <a:solidFill>
                  <a:schemeClr val="tx2"/>
                </a:solidFill>
                <a:latin typeface="Nokia Pure Text Light"/>
              </a:rPr>
              <a:t>Impactful Advanced ML </a:t>
            </a:r>
            <a:r>
              <a:rPr lang="en-US" sz="1200" b="1">
                <a:solidFill>
                  <a:schemeClr val="tx2"/>
                </a:solidFill>
                <a:latin typeface="Nokia Pure Text Light"/>
              </a:rPr>
              <a:t>Use Case </a:t>
            </a:r>
            <a:r>
              <a:rPr lang="en-US" sz="1200">
                <a:solidFill>
                  <a:schemeClr val="tx2"/>
                </a:solidFill>
                <a:latin typeface="Nokia Pure Text Light"/>
              </a:rPr>
              <a:t>deployment still nascent in many customers</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Everyone needs an AI Strategy; one key pillar of that strategy is that not all problems should be solved with AI</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Technology looking for a problem, identification of killer use cases still under investigation by customers</a:t>
            </a: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lang="en-US" sz="1200">
              <a:solidFill>
                <a:schemeClr val="tx2"/>
              </a:solidFill>
              <a:latin typeface="Nokia Pure Text Light"/>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Dealing with hallucinations &amp; probability is </a:t>
            </a:r>
            <a:r>
              <a:rPr lang="en-US" sz="1200">
                <a:solidFill>
                  <a:schemeClr val="tx2"/>
                </a:solidFill>
                <a:latin typeface="Nokia Pure Text Light"/>
              </a:rPr>
              <a:t>common </a:t>
            </a:r>
            <a:r>
              <a:rPr lang="en-US" sz="1200">
                <a:solidFill>
                  <a:schemeClr val="tx2"/>
                </a:solidFill>
                <a:latin typeface="Nokia Pure Text Light"/>
                <a:sym typeface="Wingdings" pitchFamily="2" charset="2"/>
              </a:rPr>
              <a:t></a:t>
            </a:r>
            <a:r>
              <a:rPr lang="en-US" sz="1200">
                <a:solidFill>
                  <a:schemeClr val="tx2"/>
                </a:solidFill>
                <a:latin typeface="Nokia Pure Text Light"/>
              </a:rPr>
              <a:t> </a:t>
            </a:r>
            <a:r>
              <a:rPr lang="en-US" sz="1200" b="1">
                <a:solidFill>
                  <a:schemeClr val="tx2"/>
                </a:solidFill>
                <a:latin typeface="Nokia Pure Text Light"/>
              </a:rPr>
              <a:t>Robust Validation Strategy</a:t>
            </a: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Network automation use cases traditionally rely on deterministic outcomes – managing hallucinations &amp; probability needed</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err="1">
                <a:ln>
                  <a:noFill/>
                </a:ln>
                <a:solidFill>
                  <a:schemeClr val="tx2"/>
                </a:solidFill>
                <a:effectLst/>
                <a:uLnTx/>
                <a:uFillTx/>
                <a:latin typeface="Nokia Pure Text Light"/>
                <a:ea typeface="+mn-ea"/>
                <a:cs typeface="+mn-cs"/>
              </a:rPr>
              <a:t>GenAI</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 </a:t>
            </a:r>
            <a:r>
              <a:rPr lang="en-US" sz="1200">
                <a:solidFill>
                  <a:schemeClr val="tx2"/>
                </a:solidFill>
                <a:latin typeface="Nokia Pure Text Light"/>
              </a:rPr>
              <a:t>A</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combination of a RAG with fine tuned LLMs provides the best results (so far).</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Response Validation and Reinforcement Learning with Human Validation required</a:t>
            </a: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1" i="0" u="none" strike="noStrike" kern="1200" cap="none" spc="0" normalizeH="0" baseline="0" noProof="0">
                <a:ln>
                  <a:noFill/>
                </a:ln>
                <a:solidFill>
                  <a:schemeClr val="tx2"/>
                </a:solidFill>
                <a:effectLst/>
                <a:uLnTx/>
                <a:uFillTx/>
                <a:latin typeface="Nokia Pure Text Light"/>
                <a:ea typeface="+mn-ea"/>
                <a:cs typeface="+mn-cs"/>
              </a:rPr>
              <a:t>Data is the Fuel</a:t>
            </a:r>
            <a:endParaRPr lang="en-US" sz="1200" b="1">
              <a:solidFill>
                <a:schemeClr val="tx2"/>
              </a:solidFill>
              <a:latin typeface="Nokia Pure Text Light"/>
            </a:endParaRP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A robust Data Strategy is key – generation, collection, storage, curation and processing and sharing</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Data required to be voluminous, diverse, complete &amp; consistent.</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In all the experiments we had to curate, generate, correct and enrich data.</a:t>
            </a:r>
          </a:p>
          <a:p>
            <a:pPr marL="171450" indent="-171450" defTabSz="180000">
              <a:buFont typeface="Arial" panose="020B0604020202020204" pitchFamily="34" charset="0"/>
              <a:buChar char="•"/>
              <a:tabLst>
                <a:tab pos="180000" algn="l"/>
              </a:tabLst>
            </a:pPr>
            <a:r>
              <a:rPr kumimoji="0" lang="en-US" sz="1000" b="0" i="0" u="none" strike="noStrike" kern="1200" cap="none" spc="0" normalizeH="0" baseline="0" noProof="0">
                <a:ln>
                  <a:noFill/>
                </a:ln>
                <a:solidFill>
                  <a:schemeClr val="tx2"/>
                </a:solidFill>
                <a:effectLst/>
                <a:uLnTx/>
                <a:uFillTx/>
                <a:latin typeface="Nokia Pure Text Light"/>
                <a:ea typeface="+mn-ea"/>
                <a:cs typeface="+mn-cs"/>
              </a:rPr>
              <a:t>Use cases bring their specifics to use data, hence </a:t>
            </a:r>
            <a:r>
              <a:rPr lang="en-US" sz="1000">
                <a:solidFill>
                  <a:schemeClr val="tx2"/>
                </a:solidFill>
                <a:latin typeface="Nokia Pure Text Light"/>
              </a:rPr>
              <a:t>diverse strategies are required for chunking, embedding  &amp; ingestion of data.</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Governance and privacy of data</a:t>
            </a:r>
          </a:p>
          <a:p>
            <a:pPr marL="114300" lvl="0" indent="0" defTabSz="180000">
              <a:buFont typeface="Arial" panose="020B0604020202020204" pitchFamily="34" charset="0"/>
              <a:buNone/>
              <a:tabLst>
                <a:tab pos="180000" algn="l"/>
              </a:tabLst>
            </a:pPr>
            <a:endParaRPr kumimoji="0" lang="en-US" sz="1000" b="0"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Diverse deployment models</a:t>
            </a:r>
          </a:p>
          <a:p>
            <a:pPr defTabSz="180000">
              <a:tabLst>
                <a:tab pos="180000" algn="l"/>
              </a:tabLst>
            </a:pPr>
            <a:r>
              <a:rPr lang="en-US" sz="1200" b="0">
                <a:solidFill>
                  <a:schemeClr val="tx2"/>
                </a:solidFill>
                <a:latin typeface="Nokia Pure Text Light"/>
              </a:rPr>
              <a:t>- Target on-premise and cloud options</a:t>
            </a:r>
          </a:p>
          <a:p>
            <a:pPr defTabSz="180000">
              <a:tabLst>
                <a:tab pos="180000" algn="l"/>
              </a:tabLst>
            </a:pPr>
            <a:r>
              <a:rPr lang="en-US" sz="1200" b="0" i="1">
                <a:solidFill>
                  <a:schemeClr val="tx2"/>
                </a:solidFill>
                <a:latin typeface="Nokia Pure Text Light"/>
              </a:rPr>
              <a:t>** conversation point with the customer on their preference.</a:t>
            </a:r>
          </a:p>
          <a:p>
            <a:pPr defTabSz="180000">
              <a:tabLst>
                <a:tab pos="180000" algn="l"/>
              </a:tabLst>
            </a:pPr>
            <a:endParaRPr lang="en-US" sz="1200">
              <a:solidFill>
                <a:schemeClr val="tx2"/>
              </a:solidFill>
              <a:latin typeface="Nokia Pure Text Light"/>
            </a:endParaRPr>
          </a:p>
          <a:p>
            <a:pPr defTabSz="180000">
              <a:tabLst>
                <a:tab pos="180000" algn="l"/>
              </a:tabLst>
            </a:pPr>
            <a:r>
              <a:rPr lang="en-US" sz="1200" b="1">
                <a:solidFill>
                  <a:schemeClr val="tx2"/>
                </a:solidFill>
                <a:latin typeface="Nokia Pure Text Light"/>
              </a:rPr>
              <a:t>Compliance</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Streamlined Legal and Security Compliance frameworks</a:t>
            </a: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Staff </a:t>
            </a:r>
            <a:r>
              <a:rPr lang="en-US" sz="1200">
                <a:solidFill>
                  <a:schemeClr val="tx2"/>
                </a:solidFill>
                <a:latin typeface="Nokia Pure Text Light"/>
              </a:rPr>
              <a:t>&amp; Process to help product teams navigate the process to accelerate safe productization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Ethics and regulation</a:t>
            </a:r>
          </a:p>
          <a:p>
            <a:pPr marL="171450" indent="-171450" defTabSz="180000">
              <a:buFont typeface="Arial" panose="020B0604020202020204" pitchFamily="34" charset="0"/>
              <a:buChar char="•"/>
              <a:tabLst>
                <a:tab pos="180000" algn="l"/>
              </a:tabLst>
            </a:pP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Consistent Tool Frameworks</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Expedite experimentation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LLMOps tooling – optimize lab usage</a:t>
            </a: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0" indent="0" defTabSz="180000">
              <a:buFont typeface="Arial" panose="020B0604020202020204" pitchFamily="34" charset="0"/>
              <a:buNone/>
              <a:tabLst>
                <a:tab pos="180000" algn="l"/>
              </a:tabLst>
            </a:pPr>
            <a:r>
              <a:rPr lang="en-US" sz="1200">
                <a:solidFill>
                  <a:schemeClr val="tx2"/>
                </a:solidFill>
                <a:latin typeface="Nokia Pure Text Light"/>
              </a:rPr>
              <a:t>Rohit:</a:t>
            </a:r>
          </a:p>
          <a:p>
            <a:pPr marL="0" marR="0" lvl="0" indent="0" algn="l" defTabSz="180000" rtl="0" eaLnBrk="1" fontAlgn="auto" latinLnBrk="0" hangingPunct="1">
              <a:lnSpc>
                <a:spcPct val="100000"/>
              </a:lnSpc>
              <a:spcBef>
                <a:spcPts val="0"/>
              </a:spcBef>
              <a:spcAft>
                <a:spcPts val="0"/>
              </a:spcAft>
              <a:buClrTx/>
              <a:buSzTx/>
              <a:buFont typeface="Arial" panose="020B0604020202020204" pitchFamily="34" charset="0"/>
              <a:buNone/>
              <a:tabLst>
                <a:tab pos="180000" algn="l"/>
              </a:tabLst>
              <a:defRPr/>
            </a:pPr>
            <a:r>
              <a:rPr lang="en-CA">
                <a:effectLst/>
                <a:latin typeface="Helvetica Neue" panose="02000503000000020004" pitchFamily="2" charset="0"/>
              </a:rPr>
              <a:t>Oh a few observations while we were experimenting with this I’m sure generative AI something which you all are kind of looking at and some capacity or the other. There are a few observations. It’s a good topic for sure. We do see that in telecom space adoption is that it’s nice like the technology is good we are looking at how to kind of take the cases and bring it to production so that everyone could be benefitted out of it very important what Sasha told is the fuel if you put garbage in to the last model, you get garbage out so working on your data architecture and getting your data cleaned is very very very important. Your deployment models can be diverse like you may want to air gap model versus hybrid model versus kind of model so the juries open which which one is the best of the right I think, depending on the time and the case, one is better than the other, the tooling it’s a good time to actually look and invest into the tooling so that you have the tooling frame your model evolution will continue your cleanup will continue but your tooling is kind of consistent and you can just all those improvements right so that’s that’s one observation a lot of time to talk with your lawyers because compliance to corporate guidelines to ensure that you don’t kind of pass away data which is critical some large language model is is very key last, but not the least very robust validation strategy is required because there’s a there’s you might have seen the GPT also hallucination is is real There are ways to contain it, but having a validation strategy would help the accuracy those refuse observations which we should share</a:t>
            </a:r>
            <a:endParaRPr lang="en-US" sz="1200">
              <a:solidFill>
                <a:schemeClr val="tx2"/>
              </a:solidFill>
              <a:latin typeface="Nokia Pure Text Light"/>
            </a:endParaRPr>
          </a:p>
        </p:txBody>
      </p:sp>
      <p:sp>
        <p:nvSpPr>
          <p:cNvPr id="4" name="Slide Number Placeholder 3">
            <a:extLst>
              <a:ext uri="{FF2B5EF4-FFF2-40B4-BE49-F238E27FC236}">
                <a16:creationId xmlns:a16="http://schemas.microsoft.com/office/drawing/2014/main" id="{606DB090-A51F-D685-8489-3FF1DC4C861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399960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3</a:t>
            </a:fld>
            <a:endParaRPr lang="en-US"/>
          </a:p>
        </p:txBody>
      </p:sp>
    </p:spTree>
    <p:extLst>
      <p:ext uri="{BB962C8B-B14F-4D97-AF65-F5344CB8AC3E}">
        <p14:creationId xmlns:p14="http://schemas.microsoft.com/office/powerpoint/2010/main" val="65368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5</a:t>
            </a:fld>
            <a:endParaRPr lang="en-US"/>
          </a:p>
        </p:txBody>
      </p:sp>
    </p:spTree>
    <p:extLst>
      <p:ext uri="{BB962C8B-B14F-4D97-AF65-F5344CB8AC3E}">
        <p14:creationId xmlns:p14="http://schemas.microsoft.com/office/powerpoint/2010/main" val="240866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74752-98F3-DFC3-8570-6313CDD87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BAB85-A7FB-047A-A42B-B92C3444BCA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26E041-DBBB-80C4-4437-832507B9C221}"/>
              </a:ext>
            </a:extLst>
          </p:cNvPr>
          <p:cNvSpPr>
            <a:spLocks noGrp="1"/>
          </p:cNvSpPr>
          <p:nvPr>
            <p:ph type="body" idx="1"/>
          </p:nvPr>
        </p:nvSpPr>
        <p:spPr/>
        <p:txBody>
          <a:bodyPr/>
          <a:lstStyle/>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lang="en-US" sz="1200">
                <a:solidFill>
                  <a:schemeClr val="tx2"/>
                </a:solidFill>
                <a:latin typeface="Nokia Pure Text Light"/>
              </a:rPr>
              <a:t>Impactful Advanced ML </a:t>
            </a:r>
            <a:r>
              <a:rPr lang="en-US" sz="1200" b="1">
                <a:solidFill>
                  <a:schemeClr val="tx2"/>
                </a:solidFill>
                <a:latin typeface="Nokia Pure Text Light"/>
              </a:rPr>
              <a:t>Use Case </a:t>
            </a:r>
            <a:r>
              <a:rPr lang="en-US" sz="1200">
                <a:solidFill>
                  <a:schemeClr val="tx2"/>
                </a:solidFill>
                <a:latin typeface="Nokia Pure Text Light"/>
              </a:rPr>
              <a:t>deployment still nascent in many customers</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Everyone needs an AI Strategy; one key pillar of that strategy is that not all problems should be solved with AI</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Technology looking for a problem, identification of killer use cases still under investigation by customers</a:t>
            </a: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lang="en-US" sz="1200">
              <a:solidFill>
                <a:schemeClr val="tx2"/>
              </a:solidFill>
              <a:latin typeface="Nokia Pure Text Light"/>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Dealing with hallucinations &amp; probability is </a:t>
            </a:r>
            <a:r>
              <a:rPr lang="en-US" sz="1200">
                <a:solidFill>
                  <a:schemeClr val="tx2"/>
                </a:solidFill>
                <a:latin typeface="Nokia Pure Text Light"/>
              </a:rPr>
              <a:t>common </a:t>
            </a:r>
            <a:r>
              <a:rPr lang="en-US" sz="1200">
                <a:solidFill>
                  <a:schemeClr val="tx2"/>
                </a:solidFill>
                <a:latin typeface="Nokia Pure Text Light"/>
                <a:sym typeface="Wingdings" pitchFamily="2" charset="2"/>
              </a:rPr>
              <a:t></a:t>
            </a:r>
            <a:r>
              <a:rPr lang="en-US" sz="1200">
                <a:solidFill>
                  <a:schemeClr val="tx2"/>
                </a:solidFill>
                <a:latin typeface="Nokia Pure Text Light"/>
              </a:rPr>
              <a:t> </a:t>
            </a:r>
            <a:r>
              <a:rPr lang="en-US" sz="1200" b="1">
                <a:solidFill>
                  <a:schemeClr val="tx2"/>
                </a:solidFill>
                <a:latin typeface="Nokia Pure Text Light"/>
              </a:rPr>
              <a:t>Robust Validation Strategy</a:t>
            </a: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Network automation use cases traditionally rely on deterministic outcomes – managing hallucinations &amp; probability needed</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kumimoji="0" lang="en-US" sz="1200" b="0" i="0" u="none" strike="noStrike" kern="1200" cap="none" spc="0" normalizeH="0" baseline="0" noProof="0" err="1">
                <a:ln>
                  <a:noFill/>
                </a:ln>
                <a:solidFill>
                  <a:schemeClr val="tx2"/>
                </a:solidFill>
                <a:effectLst/>
                <a:uLnTx/>
                <a:uFillTx/>
                <a:latin typeface="Nokia Pure Text Light"/>
                <a:ea typeface="+mn-ea"/>
                <a:cs typeface="+mn-cs"/>
              </a:rPr>
              <a:t>GenAI</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 </a:t>
            </a:r>
            <a:r>
              <a:rPr lang="en-US" sz="1200">
                <a:solidFill>
                  <a:schemeClr val="tx2"/>
                </a:solidFill>
                <a:latin typeface="Nokia Pure Text Light"/>
              </a:rPr>
              <a:t>A</a:t>
            </a:r>
            <a:r>
              <a:rPr kumimoji="0" lang="en-US" sz="1200" b="0" i="0" u="none" strike="noStrike" kern="1200" cap="none" spc="0" normalizeH="0" baseline="0" noProof="0">
                <a:ln>
                  <a:noFill/>
                </a:ln>
                <a:solidFill>
                  <a:schemeClr val="tx2"/>
                </a:solidFill>
                <a:effectLst/>
                <a:uLnTx/>
                <a:uFillTx/>
                <a:latin typeface="Nokia Pure Text Light"/>
                <a:ea typeface="+mn-ea"/>
                <a:cs typeface="+mn-cs"/>
              </a:rPr>
              <a:t> combination of a RAG with fine tuned LLMs provides the best results (so far).</a:t>
            </a:r>
          </a:p>
          <a:p>
            <a:pPr marL="171450" marR="0" indent="-171450" algn="l" defTabSz="180000" rtl="0" eaLnBrk="1" fontAlgn="auto" latinLnBrk="0" hangingPunct="1">
              <a:lnSpc>
                <a:spcPct val="100000"/>
              </a:lnSpc>
              <a:spcBef>
                <a:spcPts val="0"/>
              </a:spcBef>
              <a:spcAft>
                <a:spcPts val="0"/>
              </a:spcAft>
              <a:buClrTx/>
              <a:buSzTx/>
              <a:buFont typeface="Arial" panose="020B0604020202020204" pitchFamily="34" charset="0"/>
              <a:buChar char="•"/>
              <a:tabLst>
                <a:tab pos="180000" algn="l"/>
              </a:tabLst>
            </a:pPr>
            <a:r>
              <a:rPr lang="en-US" sz="1200">
                <a:solidFill>
                  <a:schemeClr val="tx2"/>
                </a:solidFill>
                <a:latin typeface="Nokia Pure Text Light"/>
              </a:rPr>
              <a:t>Response Validation and Reinforcement Learning with Human Validation required</a:t>
            </a: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endParaRPr kumimoji="0" lang="en-US" sz="1200" b="0" i="0" u="none" strike="noStrike" kern="1200" cap="none" spc="0" normalizeH="0" baseline="0" noProof="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0"/>
              </a:spcAft>
              <a:buClrTx/>
              <a:buSzTx/>
              <a:buFont typeface="+mj-lt"/>
              <a:buNone/>
              <a:tabLst>
                <a:tab pos="180000" algn="l"/>
              </a:tabLst>
            </a:pPr>
            <a:r>
              <a:rPr kumimoji="0" lang="en-US" sz="1200" b="1" i="0" u="none" strike="noStrike" kern="1200" cap="none" spc="0" normalizeH="0" baseline="0" noProof="0">
                <a:ln>
                  <a:noFill/>
                </a:ln>
                <a:solidFill>
                  <a:schemeClr val="tx2"/>
                </a:solidFill>
                <a:effectLst/>
                <a:uLnTx/>
                <a:uFillTx/>
                <a:latin typeface="Nokia Pure Text Light"/>
                <a:ea typeface="+mn-ea"/>
                <a:cs typeface="+mn-cs"/>
              </a:rPr>
              <a:t>Data is the Fuel</a:t>
            </a:r>
            <a:endParaRPr lang="en-US" sz="1200" b="1">
              <a:solidFill>
                <a:schemeClr val="tx2"/>
              </a:solidFill>
              <a:latin typeface="Nokia Pure Text Light"/>
            </a:endParaRP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A robust Data Strategy is key – generation, collection, storage, curation and processing and sharing</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Data required to be voluminous, diverse, complete &amp; consistent.</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In all the experiments we had to curate, generate, correct and enrich data.</a:t>
            </a:r>
          </a:p>
          <a:p>
            <a:pPr marL="171450" indent="-171450" defTabSz="180000">
              <a:buFont typeface="Arial" panose="020B0604020202020204" pitchFamily="34" charset="0"/>
              <a:buChar char="•"/>
              <a:tabLst>
                <a:tab pos="180000" algn="l"/>
              </a:tabLst>
            </a:pPr>
            <a:r>
              <a:rPr kumimoji="0" lang="en-US" sz="1000" b="0" i="0" u="none" strike="noStrike" kern="1200" cap="none" spc="0" normalizeH="0" baseline="0" noProof="0">
                <a:ln>
                  <a:noFill/>
                </a:ln>
                <a:solidFill>
                  <a:schemeClr val="tx2"/>
                </a:solidFill>
                <a:effectLst/>
                <a:uLnTx/>
                <a:uFillTx/>
                <a:latin typeface="Nokia Pure Text Light"/>
                <a:ea typeface="+mn-ea"/>
                <a:cs typeface="+mn-cs"/>
              </a:rPr>
              <a:t>Use cases bring their specifics to use data, hence </a:t>
            </a:r>
            <a:r>
              <a:rPr lang="en-US" sz="1000">
                <a:solidFill>
                  <a:schemeClr val="tx2"/>
                </a:solidFill>
                <a:latin typeface="Nokia Pure Text Light"/>
              </a:rPr>
              <a:t>diverse strategies are required for chunking, embedding  &amp; ingestion of data.</a:t>
            </a:r>
          </a:p>
          <a:p>
            <a:pPr marL="171450" indent="-171450" defTabSz="180000">
              <a:buFont typeface="Arial" panose="020B0604020202020204" pitchFamily="34" charset="0"/>
              <a:buChar char="•"/>
              <a:tabLst>
                <a:tab pos="180000" algn="l"/>
              </a:tabLst>
            </a:pPr>
            <a:r>
              <a:rPr lang="en-US" sz="1000">
                <a:solidFill>
                  <a:schemeClr val="tx2"/>
                </a:solidFill>
                <a:latin typeface="Nokia Pure Text Light"/>
              </a:rPr>
              <a:t>Governance and privacy of data</a:t>
            </a:r>
          </a:p>
          <a:p>
            <a:pPr marL="114300" lvl="0" indent="0" defTabSz="180000">
              <a:buFont typeface="Arial" panose="020B0604020202020204" pitchFamily="34" charset="0"/>
              <a:buNone/>
              <a:tabLst>
                <a:tab pos="180000" algn="l"/>
              </a:tabLst>
            </a:pPr>
            <a:endParaRPr kumimoji="0" lang="en-US" sz="1000" b="0"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Diverse deployment models</a:t>
            </a:r>
          </a:p>
          <a:p>
            <a:pPr defTabSz="180000">
              <a:tabLst>
                <a:tab pos="180000" algn="l"/>
              </a:tabLst>
            </a:pPr>
            <a:r>
              <a:rPr lang="en-US" sz="1200" b="0">
                <a:solidFill>
                  <a:schemeClr val="tx2"/>
                </a:solidFill>
                <a:latin typeface="Nokia Pure Text Light"/>
              </a:rPr>
              <a:t>- Target on-premise and cloud options</a:t>
            </a:r>
          </a:p>
          <a:p>
            <a:pPr defTabSz="180000">
              <a:tabLst>
                <a:tab pos="180000" algn="l"/>
              </a:tabLst>
            </a:pPr>
            <a:r>
              <a:rPr lang="en-US" sz="1200" b="0" i="1">
                <a:solidFill>
                  <a:schemeClr val="tx2"/>
                </a:solidFill>
                <a:latin typeface="Nokia Pure Text Light"/>
              </a:rPr>
              <a:t>** conversation point with the customer on their preference.</a:t>
            </a:r>
          </a:p>
          <a:p>
            <a:pPr defTabSz="180000">
              <a:tabLst>
                <a:tab pos="180000" algn="l"/>
              </a:tabLst>
            </a:pPr>
            <a:endParaRPr lang="en-US" sz="1200">
              <a:solidFill>
                <a:schemeClr val="tx2"/>
              </a:solidFill>
              <a:latin typeface="Nokia Pure Text Light"/>
            </a:endParaRPr>
          </a:p>
          <a:p>
            <a:pPr defTabSz="180000">
              <a:tabLst>
                <a:tab pos="180000" algn="l"/>
              </a:tabLst>
            </a:pPr>
            <a:r>
              <a:rPr lang="en-US" sz="1200" b="1">
                <a:solidFill>
                  <a:schemeClr val="tx2"/>
                </a:solidFill>
                <a:latin typeface="Nokia Pure Text Light"/>
              </a:rPr>
              <a:t>Compliance</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Streamlined Legal and Security Compliance frameworks</a:t>
            </a: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Staff </a:t>
            </a:r>
            <a:r>
              <a:rPr lang="en-US" sz="1200">
                <a:solidFill>
                  <a:schemeClr val="tx2"/>
                </a:solidFill>
                <a:latin typeface="Nokia Pure Text Light"/>
              </a:rPr>
              <a:t>&amp; Process to help product teams navigate the process to accelerate safe productization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Ethics and regulation</a:t>
            </a:r>
          </a:p>
          <a:p>
            <a:pPr marL="171450" indent="-171450" defTabSz="180000">
              <a:buFont typeface="Arial" panose="020B0604020202020204" pitchFamily="34" charset="0"/>
              <a:buChar char="•"/>
              <a:tabLst>
                <a:tab pos="180000" algn="l"/>
              </a:tabLst>
            </a:pPr>
            <a:endParaRPr kumimoji="0" lang="en-US" sz="1200" b="1" i="0" u="none" strike="noStrike" kern="1200" cap="none" spc="0" normalizeH="0" baseline="0" noProof="0">
              <a:ln>
                <a:noFill/>
              </a:ln>
              <a:solidFill>
                <a:schemeClr val="tx2"/>
              </a:solidFill>
              <a:effectLst/>
              <a:uLnTx/>
              <a:uFillTx/>
              <a:latin typeface="Nokia Pure Text Light"/>
              <a:ea typeface="+mn-ea"/>
              <a:cs typeface="+mn-cs"/>
            </a:endParaRPr>
          </a:p>
          <a:p>
            <a:pPr defTabSz="180000">
              <a:tabLst>
                <a:tab pos="180000" algn="l"/>
              </a:tabLst>
            </a:pPr>
            <a:r>
              <a:rPr lang="en-US" sz="1200" b="1">
                <a:solidFill>
                  <a:schemeClr val="tx2"/>
                </a:solidFill>
                <a:latin typeface="Nokia Pure Text Light"/>
              </a:rPr>
              <a:t>Consistent Tool Frameworks</a:t>
            </a:r>
          </a:p>
          <a:p>
            <a:pPr marL="171450" indent="-171450" defTabSz="180000">
              <a:buFont typeface="Arial" panose="020B0604020202020204" pitchFamily="34" charset="0"/>
              <a:buChar char="•"/>
              <a:tabLst>
                <a:tab pos="180000" algn="l"/>
              </a:tabLst>
            </a:pPr>
            <a:r>
              <a:rPr kumimoji="0" lang="en-US" sz="1200" b="0" i="0" u="none" strike="noStrike" kern="1200" cap="none" spc="0" normalizeH="0" baseline="0" noProof="0">
                <a:ln>
                  <a:noFill/>
                </a:ln>
                <a:solidFill>
                  <a:schemeClr val="tx2"/>
                </a:solidFill>
                <a:effectLst/>
                <a:uLnTx/>
                <a:uFillTx/>
                <a:latin typeface="Nokia Pure Text Light"/>
                <a:ea typeface="+mn-ea"/>
                <a:cs typeface="+mn-cs"/>
              </a:rPr>
              <a:t>Expedite experimentation</a:t>
            </a:r>
          </a:p>
          <a:p>
            <a:pPr marL="171450" indent="-171450" defTabSz="180000">
              <a:buFont typeface="Arial" panose="020B0604020202020204" pitchFamily="34" charset="0"/>
              <a:buChar char="•"/>
              <a:tabLst>
                <a:tab pos="180000" algn="l"/>
              </a:tabLst>
            </a:pPr>
            <a:r>
              <a:rPr lang="en-US" sz="1200">
                <a:solidFill>
                  <a:schemeClr val="tx2"/>
                </a:solidFill>
                <a:latin typeface="Nokia Pure Text Light"/>
              </a:rPr>
              <a:t>LLMOps tooling – optimize lab usage</a:t>
            </a: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171450" indent="-171450" defTabSz="180000">
              <a:buFont typeface="Arial" panose="020B0604020202020204" pitchFamily="34" charset="0"/>
              <a:buChar char="•"/>
              <a:tabLst>
                <a:tab pos="180000" algn="l"/>
              </a:tabLst>
            </a:pPr>
            <a:endParaRPr lang="en-US" sz="1200">
              <a:solidFill>
                <a:schemeClr val="tx2"/>
              </a:solidFill>
              <a:latin typeface="Nokia Pure Text Light"/>
            </a:endParaRPr>
          </a:p>
          <a:p>
            <a:pPr marL="0" indent="0" defTabSz="180000">
              <a:buFont typeface="Arial" panose="020B0604020202020204" pitchFamily="34" charset="0"/>
              <a:buNone/>
              <a:tabLst>
                <a:tab pos="180000" algn="l"/>
              </a:tabLst>
            </a:pPr>
            <a:r>
              <a:rPr lang="en-US" sz="1200">
                <a:solidFill>
                  <a:schemeClr val="tx2"/>
                </a:solidFill>
                <a:latin typeface="Nokia Pure Text Light"/>
              </a:rPr>
              <a:t>Rohit:</a:t>
            </a:r>
          </a:p>
          <a:p>
            <a:pPr marL="0" marR="0" lvl="0" indent="0" algn="l" defTabSz="180000" rtl="0" eaLnBrk="1" fontAlgn="auto" latinLnBrk="0" hangingPunct="1">
              <a:lnSpc>
                <a:spcPct val="100000"/>
              </a:lnSpc>
              <a:spcBef>
                <a:spcPts val="0"/>
              </a:spcBef>
              <a:spcAft>
                <a:spcPts val="0"/>
              </a:spcAft>
              <a:buClrTx/>
              <a:buSzTx/>
              <a:buFont typeface="Arial" panose="020B0604020202020204" pitchFamily="34" charset="0"/>
              <a:buNone/>
              <a:tabLst>
                <a:tab pos="180000" algn="l"/>
              </a:tabLst>
              <a:defRPr/>
            </a:pPr>
            <a:r>
              <a:rPr lang="en-CA">
                <a:effectLst/>
                <a:latin typeface="Helvetica Neue" panose="02000503000000020004" pitchFamily="2" charset="0"/>
              </a:rPr>
              <a:t>Oh a few observations while we were experimenting with this I’m sure generative AI something which you all are kind of looking at and some capacity or the other. There are a few observations. It’s a good topic for sure. We do see that in telecom space adoption is that it’s nice like the technology is good we are looking at how to kind of take the cases and bring it to production so that everyone could be benefitted out of it very important what Sasha told is the fuel if you put garbage in to the last model, you get garbage out so working on your data architecture and getting your data cleaned is very very very important. Your deployment models can be diverse like you may want to air gap model versus hybrid model versus kind of model so the juries open which which one is the best of the right I think, depending on the time and the case, one is better than the other, the tooling it’s a good time to actually look and invest into the tooling so that you have the tooling frame your model evolution will continue your cleanup will continue but your tooling is kind of consistent and you can just all those improvements right so that’s that’s one observation a lot of time to talk with your lawyers because compliance to corporate guidelines to ensure that you don’t kind of pass away data which is critical some large language model is is very key last, but not the least very robust validation strategy is required because there’s a there’s you might have seen the GPT also hallucination is is real There are ways to contain it, but having a validation strategy would help the accuracy those refuse observations which we should share</a:t>
            </a:r>
            <a:endParaRPr lang="en-US" sz="1200">
              <a:solidFill>
                <a:schemeClr val="tx2"/>
              </a:solidFill>
              <a:latin typeface="Nokia Pure Text Light"/>
            </a:endParaRPr>
          </a:p>
        </p:txBody>
      </p:sp>
      <p:sp>
        <p:nvSpPr>
          <p:cNvPr id="4" name="Slide Number Placeholder 3">
            <a:extLst>
              <a:ext uri="{FF2B5EF4-FFF2-40B4-BE49-F238E27FC236}">
                <a16:creationId xmlns:a16="http://schemas.microsoft.com/office/drawing/2014/main" id="{3EF0B758-5EBD-3489-A5F5-3A1BB49D40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Nokia Pure Text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Nokia Pure Text Light"/>
              <a:ea typeface="+mn-ea"/>
              <a:cs typeface="+mn-cs"/>
            </a:endParaRPr>
          </a:p>
        </p:txBody>
      </p:sp>
    </p:spTree>
    <p:extLst>
      <p:ext uri="{BB962C8B-B14F-4D97-AF65-F5344CB8AC3E}">
        <p14:creationId xmlns:p14="http://schemas.microsoft.com/office/powerpoint/2010/main" val="3577190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8</a:t>
            </a:fld>
            <a:endParaRPr lang="en-US"/>
          </a:p>
        </p:txBody>
      </p:sp>
    </p:spTree>
    <p:extLst>
      <p:ext uri="{BB962C8B-B14F-4D97-AF65-F5344CB8AC3E}">
        <p14:creationId xmlns:p14="http://schemas.microsoft.com/office/powerpoint/2010/main" val="33322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1D0B6-8138-E034-3EF1-3DBD8FDFC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065D2-F43E-F92C-FD12-1FD162062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2DC1A-350D-FA95-2C0D-BC310CF7A0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0AFB71-0F11-D699-E610-10C34D20ED6F}"/>
              </a:ext>
            </a:extLst>
          </p:cNvPr>
          <p:cNvSpPr>
            <a:spLocks noGrp="1"/>
          </p:cNvSpPr>
          <p:nvPr>
            <p:ph type="sldNum" sz="quarter" idx="5"/>
          </p:nvPr>
        </p:nvSpPr>
        <p:spPr/>
        <p:txBody>
          <a:bodyPr/>
          <a:lstStyle/>
          <a:p>
            <a:fld id="{58D4EF5B-ECC8-43EE-A509-D601DDF42AD0}" type="slidenum">
              <a:rPr lang="en-US" smtClean="0"/>
              <a:t>9</a:t>
            </a:fld>
            <a:endParaRPr lang="en-US"/>
          </a:p>
        </p:txBody>
      </p:sp>
    </p:spTree>
    <p:extLst>
      <p:ext uri="{BB962C8B-B14F-4D97-AF65-F5344CB8AC3E}">
        <p14:creationId xmlns:p14="http://schemas.microsoft.com/office/powerpoint/2010/main" val="898204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E2E0D-1955-45B3-65F9-9919270A6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5DCD0-EEC8-9745-8AC4-8B2336EFE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A5C90-DD81-01B1-CE7D-69B4F314D1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2185D9-5CE3-6E6E-DF01-4B2B75B15EE9}"/>
              </a:ext>
            </a:extLst>
          </p:cNvPr>
          <p:cNvSpPr>
            <a:spLocks noGrp="1"/>
          </p:cNvSpPr>
          <p:nvPr>
            <p:ph type="sldNum" sz="quarter" idx="5"/>
          </p:nvPr>
        </p:nvSpPr>
        <p:spPr/>
        <p:txBody>
          <a:bodyPr/>
          <a:lstStyle/>
          <a:p>
            <a:fld id="{58D4EF5B-ECC8-43EE-A509-D601DDF42AD0}" type="slidenum">
              <a:rPr lang="en-US" smtClean="0"/>
              <a:t>10</a:t>
            </a:fld>
            <a:endParaRPr lang="en-US"/>
          </a:p>
        </p:txBody>
      </p:sp>
    </p:spTree>
    <p:extLst>
      <p:ext uri="{BB962C8B-B14F-4D97-AF65-F5344CB8AC3E}">
        <p14:creationId xmlns:p14="http://schemas.microsoft.com/office/powerpoint/2010/main" val="365615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CA25-62A9-1A53-495F-624F7D306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E89D3-EDC0-6E34-DE92-E40443458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F0017-D20E-9DE7-082A-7366902438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395728-6FD2-014A-BF9C-780A1B656177}"/>
              </a:ext>
            </a:extLst>
          </p:cNvPr>
          <p:cNvSpPr>
            <a:spLocks noGrp="1"/>
          </p:cNvSpPr>
          <p:nvPr>
            <p:ph type="sldNum" sz="quarter" idx="5"/>
          </p:nvPr>
        </p:nvSpPr>
        <p:spPr/>
        <p:txBody>
          <a:bodyPr/>
          <a:lstStyle/>
          <a:p>
            <a:fld id="{58D4EF5B-ECC8-43EE-A509-D601DDF42AD0}" type="slidenum">
              <a:rPr lang="en-US" smtClean="0"/>
              <a:t>11</a:t>
            </a:fld>
            <a:endParaRPr lang="en-US"/>
          </a:p>
        </p:txBody>
      </p:sp>
    </p:spTree>
    <p:extLst>
      <p:ext uri="{BB962C8B-B14F-4D97-AF65-F5344CB8AC3E}">
        <p14:creationId xmlns:p14="http://schemas.microsoft.com/office/powerpoint/2010/main" val="400850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4EF5B-ECC8-43EE-A509-D601DDF42AD0}" type="slidenum">
              <a:rPr lang="en-US" smtClean="0"/>
              <a:t>12</a:t>
            </a:fld>
            <a:endParaRPr lang="en-US"/>
          </a:p>
        </p:txBody>
      </p:sp>
    </p:spTree>
    <p:extLst>
      <p:ext uri="{BB962C8B-B14F-4D97-AF65-F5344CB8AC3E}">
        <p14:creationId xmlns:p14="http://schemas.microsoft.com/office/powerpoint/2010/main" val="3311509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5.sv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 Id="rId4" Type="http://schemas.openxmlformats.org/officeDocument/2006/relationships/image" Target="../media/image3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4E9A04A-3145-3809-19A7-33EF3021A9A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0FF79836-BBB3-F465-E1C5-425AB4A83E4B}"/>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4" name="Straight Connector 3">
            <a:extLst>
              <a:ext uri="{FF2B5EF4-FFF2-40B4-BE49-F238E27FC236}">
                <a16:creationId xmlns:a16="http://schemas.microsoft.com/office/drawing/2014/main" id="{E5C3DF80-A3E4-DDDB-D584-7BEE3A84C96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16E76675-E286-0D90-FB5C-6C963712349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E5F6DF56-1BC2-2F0B-C57B-C1D817B14910}"/>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73160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0 Title slide with media 1">
    <p:spTree>
      <p:nvGrpSpPr>
        <p:cNvPr id="1" name=""/>
        <p:cNvGrpSpPr/>
        <p:nvPr/>
      </p:nvGrpSpPr>
      <p:grpSpPr>
        <a:xfrm>
          <a:off x="0" y="0"/>
          <a:ext cx="0" cy="0"/>
          <a:chOff x="0" y="0"/>
          <a:chExt cx="0" cy="0"/>
        </a:xfrm>
      </p:grpSpPr>
      <p:sp>
        <p:nvSpPr>
          <p:cNvPr id="14" name="Text Placeholder 42">
            <a:extLst>
              <a:ext uri="{FF2B5EF4-FFF2-40B4-BE49-F238E27FC236}">
                <a16:creationId xmlns:a16="http://schemas.microsoft.com/office/drawing/2014/main" id="{294B94FF-B007-7648-0008-A471B34C4CB3}"/>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lnSpc>
                <a:spcPct val="100000"/>
              </a:lnSpc>
              <a:spcBef>
                <a:spcPts val="0"/>
              </a:spcBef>
              <a:buNone/>
              <a:defRPr sz="4400" baseline="0">
                <a:solidFill>
                  <a:schemeClr val="accent1"/>
                </a:solidFill>
                <a:latin typeface="Nokia Pure Headline Light" panose="020B0304020202020204" pitchFamily="34" charset="0"/>
              </a:defRPr>
            </a:lvl1pPr>
          </a:lstStyle>
          <a:p>
            <a:pPr lvl="0"/>
            <a:r>
              <a:rPr lang="en-US"/>
              <a:t>Click to edit headline</a:t>
            </a:r>
          </a:p>
        </p:txBody>
      </p:sp>
      <p:sp>
        <p:nvSpPr>
          <p:cNvPr id="5" name="Slide Number Placeholder 5">
            <a:extLst>
              <a:ext uri="{FF2B5EF4-FFF2-40B4-BE49-F238E27FC236}">
                <a16:creationId xmlns:a16="http://schemas.microsoft.com/office/drawing/2014/main" id="{2218EC66-6293-FC0C-C8AC-A21153E5703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4C9BA26F-4B98-6DDA-4965-A8BCB0A90C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6ED056D0-758C-4B0A-A11D-C3F14EBC07F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A535B119-5E07-6658-028F-A2E92F84E1E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8" name="Graphic 7" descr="Nokia Logo">
            <a:extLst>
              <a:ext uri="{FF2B5EF4-FFF2-40B4-BE49-F238E27FC236}">
                <a16:creationId xmlns:a16="http://schemas.microsoft.com/office/drawing/2014/main" id="{40EEEA9E-29A8-ACBE-9469-BF192E01BA7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3" name="Media Placeholder 6">
            <a:extLst>
              <a:ext uri="{FF2B5EF4-FFF2-40B4-BE49-F238E27FC236}">
                <a16:creationId xmlns:a16="http://schemas.microsoft.com/office/drawing/2014/main" id="{BB2531A6-B2AF-8CE3-D4E6-FFA2A6F43CBA}"/>
              </a:ext>
              <a:ext uri="{C183D7F6-B498-43B3-948B-1728B52AA6E4}">
                <adec:decorative xmlns:adec="http://schemas.microsoft.com/office/drawing/2017/decorative" val="1"/>
              </a:ext>
            </a:extLst>
          </p:cNvPr>
          <p:cNvSpPr>
            <a:spLocks noGrp="1"/>
          </p:cNvSpPr>
          <p:nvPr>
            <p:ph type="media" sz="quarter" idx="12"/>
          </p:nvPr>
        </p:nvSpPr>
        <p:spPr>
          <a:xfrm>
            <a:off x="0" y="0"/>
            <a:ext cx="9144000" cy="5143500"/>
          </a:xfrm>
          <a:prstGeom prst="rect">
            <a:avLst/>
          </a:prstGeom>
        </p:spPr>
        <p:txBody>
          <a:bodyPr/>
          <a:lstStyle>
            <a:lvl1pPr marL="0" indent="0">
              <a:buNone/>
              <a:defRPr>
                <a:solidFill>
                  <a:schemeClr val="accent4"/>
                </a:solidFill>
              </a:defRPr>
            </a:lvl1pPr>
          </a:lstStyle>
          <a:p>
            <a:r>
              <a:rPr lang="en-US"/>
              <a:t>Click icon to add media</a:t>
            </a:r>
          </a:p>
        </p:txBody>
      </p:sp>
    </p:spTree>
    <p:extLst>
      <p:ext uri="{BB962C8B-B14F-4D97-AF65-F5344CB8AC3E}">
        <p14:creationId xmlns:p14="http://schemas.microsoft.com/office/powerpoint/2010/main" val="30008015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 O Blue gree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A7CBB0-A767-7247-8638-81BC366967B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3" name="Graphic 12">
            <a:extLst>
              <a:ext uri="{FF2B5EF4-FFF2-40B4-BE49-F238E27FC236}">
                <a16:creationId xmlns:a16="http://schemas.microsoft.com/office/drawing/2014/main" id="{8CEF710E-39E1-082B-B52C-E37B4EEF550E}"/>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9" name="Title 4">
            <a:extLst>
              <a:ext uri="{FF2B5EF4-FFF2-40B4-BE49-F238E27FC236}">
                <a16:creationId xmlns:a16="http://schemas.microsoft.com/office/drawing/2014/main" id="{9A3B12B3-A799-7EB4-75DA-BC0A7D70161D}"/>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BEDD8338-5A64-469A-E2DB-DF91FC185624}"/>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9" name="Slide Number Placeholder 5">
            <a:extLst>
              <a:ext uri="{FF2B5EF4-FFF2-40B4-BE49-F238E27FC236}">
                <a16:creationId xmlns:a16="http://schemas.microsoft.com/office/drawing/2014/main" id="{0A910EA0-FECD-D7DE-120C-8BC301ED58F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8BB79C81-C7D6-4DE3-0A04-D7E02DD8C66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921672E-D869-7D2B-159D-F174AB26977E}"/>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93946899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O Blue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370059-157B-625C-8521-D3FCF8A22DA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4" name="Graphic 13">
            <a:extLst>
              <a:ext uri="{FF2B5EF4-FFF2-40B4-BE49-F238E27FC236}">
                <a16:creationId xmlns:a16="http://schemas.microsoft.com/office/drawing/2014/main" id="{F41E3DBD-A4E2-6EF5-8073-EED87395D74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8" name="Title 4">
            <a:extLst>
              <a:ext uri="{FF2B5EF4-FFF2-40B4-BE49-F238E27FC236}">
                <a16:creationId xmlns:a16="http://schemas.microsoft.com/office/drawing/2014/main" id="{CA265AEB-E893-7C5A-2089-F8668DD28ED9}"/>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9" name="Text Placeholder 3">
            <a:extLst>
              <a:ext uri="{FF2B5EF4-FFF2-40B4-BE49-F238E27FC236}">
                <a16:creationId xmlns:a16="http://schemas.microsoft.com/office/drawing/2014/main" id="{89A21839-5A3E-48C8-8C8A-66E6CF919C97}"/>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7" name="Slide Number Placeholder 5">
            <a:extLst>
              <a:ext uri="{FF2B5EF4-FFF2-40B4-BE49-F238E27FC236}">
                <a16:creationId xmlns:a16="http://schemas.microsoft.com/office/drawing/2014/main" id="{17E9E3A5-43FE-813E-B36E-00A287E16B3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79647D8A-35E4-5375-137D-AE3FBB59F9F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6" name="Graphic 5" descr="Nokia logo">
            <a:extLst>
              <a:ext uri="{FF2B5EF4-FFF2-40B4-BE49-F238E27FC236}">
                <a16:creationId xmlns:a16="http://schemas.microsoft.com/office/drawing/2014/main" id="{3159A364-3F53-49BA-50D6-FD0686E3293E}"/>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4674123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O Blue green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20ED13-DCC3-ED6C-4FB2-2B64E7F0411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6" name="Graphic 15">
            <a:extLst>
              <a:ext uri="{FF2B5EF4-FFF2-40B4-BE49-F238E27FC236}">
                <a16:creationId xmlns:a16="http://schemas.microsoft.com/office/drawing/2014/main" id="{B9438AB4-120A-6B68-C6A3-6BD51CF52D24}"/>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6" name="Title 4">
            <a:extLst>
              <a:ext uri="{FF2B5EF4-FFF2-40B4-BE49-F238E27FC236}">
                <a16:creationId xmlns:a16="http://schemas.microsoft.com/office/drawing/2014/main" id="{D06AC820-889D-342D-C4F1-65579046FEB3}"/>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38C0E4A4-2F9E-C493-382A-9CBF0ED8AD5E}"/>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4" name="TextBox 3">
            <a:extLst>
              <a:ext uri="{FF2B5EF4-FFF2-40B4-BE49-F238E27FC236}">
                <a16:creationId xmlns:a16="http://schemas.microsoft.com/office/drawing/2014/main" id="{5054EB9F-8927-A3FE-8B84-2A5DA2E7EB1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5" name="Slide Number Placeholder 5">
            <a:extLst>
              <a:ext uri="{FF2B5EF4-FFF2-40B4-BE49-F238E27FC236}">
                <a16:creationId xmlns:a16="http://schemas.microsoft.com/office/drawing/2014/main" id="{E1049C86-481E-BCA9-382A-A561EA22CA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7" name="Graphic 6" descr="Nokia logo">
            <a:extLst>
              <a:ext uri="{FF2B5EF4-FFF2-40B4-BE49-F238E27FC236}">
                <a16:creationId xmlns:a16="http://schemas.microsoft.com/office/drawing/2014/main" id="{A036063D-3B25-4CF1-DB6F-72093DB7B48A}"/>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7556260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O Whi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7D5AF06-6AF8-9002-BEDC-176CB57496A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5084"/>
          <a:stretch/>
        </p:blipFill>
        <p:spPr>
          <a:xfrm>
            <a:off x="5126775" y="0"/>
            <a:ext cx="4017225" cy="5143500"/>
          </a:xfrm>
          <a:prstGeom prst="rect">
            <a:avLst/>
          </a:prstGeom>
        </p:spPr>
      </p:pic>
      <p:sp>
        <p:nvSpPr>
          <p:cNvPr id="14" name="Title 4">
            <a:extLst>
              <a:ext uri="{FF2B5EF4-FFF2-40B4-BE49-F238E27FC236}">
                <a16:creationId xmlns:a16="http://schemas.microsoft.com/office/drawing/2014/main" id="{2EB43E8F-27C8-8759-7A98-CAA935E7823A}"/>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5" name="Text Placeholder 3">
            <a:extLst>
              <a:ext uri="{FF2B5EF4-FFF2-40B4-BE49-F238E27FC236}">
                <a16:creationId xmlns:a16="http://schemas.microsoft.com/office/drawing/2014/main" id="{CE8D2D46-B066-616E-7306-CE64233C730C}"/>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6" name="Slide Number Placeholder 5">
            <a:extLst>
              <a:ext uri="{FF2B5EF4-FFF2-40B4-BE49-F238E27FC236}">
                <a16:creationId xmlns:a16="http://schemas.microsoft.com/office/drawing/2014/main" id="{D74832A1-1A29-5A85-3CD7-02108B35D94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0A7A7115-EA83-4FF6-C9AA-23524B051F6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256B8AB-F671-364A-E851-3FD12238AA6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4593692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O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8861E-D4DD-2810-FD84-1DB955571C3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Graphic 6" descr="Nokia logo">
            <a:extLst>
              <a:ext uri="{FF2B5EF4-FFF2-40B4-BE49-F238E27FC236}">
                <a16:creationId xmlns:a16="http://schemas.microsoft.com/office/drawing/2014/main" id="{F644B64C-1E73-0D1A-EAC2-6C1ED0E520D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659955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O Pic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C36A70-78FE-4D3C-6B51-689F4C620E2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Graphic 1" descr="Nokia logo">
            <a:extLst>
              <a:ext uri="{FF2B5EF4-FFF2-40B4-BE49-F238E27FC236}">
                <a16:creationId xmlns:a16="http://schemas.microsoft.com/office/drawing/2014/main" id="{B31D7355-75E0-B3E5-9F7B-4A0FDD63B291}"/>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38463787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O Pic 4">
    <p:spTree>
      <p:nvGrpSpPr>
        <p:cNvPr id="1" name=""/>
        <p:cNvGrpSpPr/>
        <p:nvPr/>
      </p:nvGrpSpPr>
      <p:grpSpPr>
        <a:xfrm>
          <a:off x="0" y="0"/>
          <a:ext cx="0" cy="0"/>
          <a:chOff x="0" y="0"/>
          <a:chExt cx="0" cy="0"/>
        </a:xfrm>
      </p:grpSpPr>
      <p:pic>
        <p:nvPicPr>
          <p:cNvPr id="2" name="Picture 1" descr="Men in a bucket on a power line with a Nokia O amplifie">
            <a:extLst>
              <a:ext uri="{FF2B5EF4-FFF2-40B4-BE49-F238E27FC236}">
                <a16:creationId xmlns:a16="http://schemas.microsoft.com/office/drawing/2014/main" id="{CEE775B9-48D1-18A4-9F67-DA310EAE3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Graphic 6" descr="Nokia logo">
            <a:extLst>
              <a:ext uri="{FF2B5EF4-FFF2-40B4-BE49-F238E27FC236}">
                <a16:creationId xmlns:a16="http://schemas.microsoft.com/office/drawing/2014/main" id="{E2D15E15-461D-4653-8AAE-B6F0A35C449C}"/>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8650418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K Red oran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8FCEB48-BE41-308F-33AB-94163C02BF5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0" name="Graphic 9">
            <a:extLst>
              <a:ext uri="{FF2B5EF4-FFF2-40B4-BE49-F238E27FC236}">
                <a16:creationId xmlns:a16="http://schemas.microsoft.com/office/drawing/2014/main" id="{193793F7-1073-3781-E44D-DD541B786672}"/>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DF372165-1480-FF4B-FD8E-0169E8CD195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074773A7-3EAC-2961-24D3-842784349AA5}"/>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2159442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K Blu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FF1A58D-53A4-65F6-8F2B-645D65C5331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Graphic 3">
            <a:extLst>
              <a:ext uri="{FF2B5EF4-FFF2-40B4-BE49-F238E27FC236}">
                <a16:creationId xmlns:a16="http://schemas.microsoft.com/office/drawing/2014/main" id="{5166BBE5-C86E-3E87-A7C5-F29BE64D716D}"/>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5" name="Title 4">
            <a:extLst>
              <a:ext uri="{FF2B5EF4-FFF2-40B4-BE49-F238E27FC236}">
                <a16:creationId xmlns:a16="http://schemas.microsoft.com/office/drawing/2014/main" id="{651B7E9D-D552-81A8-07CE-C85143F970BC}"/>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2BF972D4-3000-87A0-9E6C-C622A2B7C6C0}"/>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7A5600B8-EF33-4C46-87E9-1A51B9580A9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D8B4807D-C6CB-B42F-7CAC-4B1E0264A61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0867E842-F647-BDFD-ACA4-0E8E59417245}"/>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3900394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K Pi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6FC2EA8D-9B55-82D4-9907-1F87FBE3A618}"/>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159081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2 Title slide with media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5031315" y="0"/>
            <a:ext cx="41148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84BEAA91-498E-6921-E58A-76A8294949D1}"/>
              </a:ext>
            </a:extLst>
          </p:cNvPr>
          <p:cNvSpPr>
            <a:spLocks noGrp="1"/>
          </p:cNvSpPr>
          <p:nvPr>
            <p:ph type="title" hasCustomPrompt="1"/>
          </p:nvPr>
        </p:nvSpPr>
        <p:spPr>
          <a:xfrm>
            <a:off x="417531" y="396000"/>
            <a:ext cx="4251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57819689-B73E-EF57-A36D-895DE38DCDCB}"/>
              </a:ext>
            </a:extLst>
          </p:cNvPr>
          <p:cNvSpPr>
            <a:spLocks noGrp="1"/>
          </p:cNvSpPr>
          <p:nvPr>
            <p:ph type="body" sz="quarter" idx="10" hasCustomPrompt="1"/>
          </p:nvPr>
        </p:nvSpPr>
        <p:spPr>
          <a:xfrm>
            <a:off x="417599" y="763200"/>
            <a:ext cx="42516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14" name="Text Placeholder 12">
            <a:extLst>
              <a:ext uri="{FF2B5EF4-FFF2-40B4-BE49-F238E27FC236}">
                <a16:creationId xmlns:a16="http://schemas.microsoft.com/office/drawing/2014/main" id="{9DF4C5A3-99E0-4CE6-0E6B-A5B2B4C2E12B}"/>
              </a:ext>
            </a:extLst>
          </p:cNvPr>
          <p:cNvSpPr>
            <a:spLocks noGrp="1"/>
          </p:cNvSpPr>
          <p:nvPr>
            <p:ph type="body" sz="quarter" idx="16"/>
          </p:nvPr>
        </p:nvSpPr>
        <p:spPr>
          <a:xfrm>
            <a:off x="417338" y="1260000"/>
            <a:ext cx="4251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F2544C4-9B73-80CB-B1AE-384180132B7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44F7A0E6-27FB-B6FF-2E31-5A6107DF4D1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5896BA6-2208-A431-822A-895CB2B7CC2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ECE578A4-6CB9-C574-603A-6A6E64EB1499}"/>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459A0509-67CF-F982-C358-C433F16CD83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8128130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K 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F4EAC9-01A1-ED6A-B271-D7FC17A6D29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8798"/>
          <a:stretch/>
        </p:blipFill>
        <p:spPr>
          <a:xfrm>
            <a:off x="4966626" y="0"/>
            <a:ext cx="4177374" cy="5144400"/>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657F589E-FBBE-97EC-13A5-832B29CCC362}"/>
              </a:ext>
              <a:ext uri="{C183D7F6-B498-43B3-948B-1728B52AA6E4}">
                <adec:decorative xmlns:adec="http://schemas.microsoft.com/office/drawing/2017/decorative" val="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140754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K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92515-C784-AFAE-231C-BDCF3267863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Picture 3">
            <a:extLst>
              <a:ext uri="{FF2B5EF4-FFF2-40B4-BE49-F238E27FC236}">
                <a16:creationId xmlns:a16="http://schemas.microsoft.com/office/drawing/2014/main" id="{A094D74C-5AF1-763F-C6B0-6E8B025097D5}"/>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71479" y="0"/>
            <a:ext cx="7772521" cy="5143500"/>
          </a:xfrm>
          <a:prstGeom prst="rect">
            <a:avLst/>
          </a:prstGeom>
        </p:spPr>
      </p:pic>
      <p:pic>
        <p:nvPicPr>
          <p:cNvPr id="3" name="Graphic 2" descr="Nokia logo">
            <a:extLst>
              <a:ext uri="{FF2B5EF4-FFF2-40B4-BE49-F238E27FC236}">
                <a16:creationId xmlns:a16="http://schemas.microsoft.com/office/drawing/2014/main" id="{09BB6185-28F5-539E-C35D-3934B81C898B}"/>
              </a:ext>
              <a:ext uri="{C183D7F6-B498-43B3-948B-1728B52AA6E4}">
                <adec:decorative xmlns:adec="http://schemas.microsoft.com/office/drawing/2017/decorative" val="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531" y="570133"/>
            <a:ext cx="1368000" cy="308246"/>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417531" y="1634673"/>
            <a:ext cx="4384406"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8704519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K Pic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1AA1F-A67F-147D-5600-E1BA5DD20A4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E6EEA8DF-D18C-BAD8-7580-C1F33A78FBA2}"/>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4541240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K Pic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0DDB-8C8C-92E3-4545-B4040D00464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710894" y="719799"/>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710895" y="2126098"/>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1965B2CE-72E2-86D8-13B6-4B69A6A6D0CE}"/>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397" y="426898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22105111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K Pic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AFA19-8C7F-E142-85CB-2612BE62F35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A51CA56-E41B-3107-2323-5745CABE071D}"/>
              </a:ext>
              <a:ext uri="{C183D7F6-B498-43B3-948B-1728B52AA6E4}">
                <adec:decorative xmlns:adec="http://schemas.microsoft.com/office/drawing/2017/decorative" val="1"/>
              </a:ext>
            </a:extLst>
          </p:cNvPr>
          <p:cNvSpPr/>
          <p:nvPr userDrawn="1"/>
        </p:nvSpPr>
        <p:spPr>
          <a:xfrm>
            <a:off x="5965842" y="0"/>
            <a:ext cx="3178158" cy="5143500"/>
          </a:xfrm>
          <a:prstGeom prst="rect">
            <a:avLst/>
          </a:prstGeom>
          <a:gradFill flip="none" rotWithShape="1">
            <a:gsLst>
              <a:gs pos="0">
                <a:srgbClr val="6BA602"/>
              </a:gs>
              <a:gs pos="53000">
                <a:srgbClr val="6BA602">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0"/>
              </a:spcAft>
              <a:buSzPct val="100000"/>
            </a:pPr>
            <a:endParaRPr lang="en-US" sz="1200">
              <a:solidFill>
                <a:schemeClr val="bg1"/>
              </a:solidFill>
            </a:endParaRPr>
          </a:p>
        </p:txBody>
      </p:sp>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844578" y="1430652"/>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844579" y="2836951"/>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06E8345C-AD76-AA88-22D8-DFC056420E9E}"/>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397" y="426898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2522643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K Pic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5ADB4-D2AF-9F78-817D-2989526AA9E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417531" y="1634673"/>
            <a:ext cx="458092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2" name="TextBox 1">
            <a:extLst>
              <a:ext uri="{FF2B5EF4-FFF2-40B4-BE49-F238E27FC236}">
                <a16:creationId xmlns:a16="http://schemas.microsoft.com/office/drawing/2014/main" id="{DF372165-1480-FF4B-FD8E-0169E8CD195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3" name="Graphic 2" descr="Nokia logo">
            <a:extLst>
              <a:ext uri="{FF2B5EF4-FFF2-40B4-BE49-F238E27FC236}">
                <a16:creationId xmlns:a16="http://schemas.microsoft.com/office/drawing/2014/main" id="{61D80F37-AD72-C9D5-E8B9-C2EAA61289D5}"/>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31285981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Content pic 1">
    <p:bg>
      <p:bgPr>
        <a:solidFill>
          <a:schemeClr val="tx1"/>
        </a:solidFill>
        <a:effectLst/>
      </p:bgPr>
    </p:bg>
    <p:spTree>
      <p:nvGrpSpPr>
        <p:cNvPr id="1" name=""/>
        <p:cNvGrpSpPr/>
        <p:nvPr/>
      </p:nvGrpSpPr>
      <p:grpSpPr>
        <a:xfrm>
          <a:off x="0" y="0"/>
          <a:ext cx="0" cy="0"/>
          <a:chOff x="0" y="0"/>
          <a:chExt cx="0" cy="0"/>
        </a:xfrm>
      </p:grpSpPr>
      <p:pic>
        <p:nvPicPr>
          <p:cNvPr id="2" name="Media Placeholder 18">
            <a:extLst>
              <a:ext uri="{FF2B5EF4-FFF2-40B4-BE49-F238E27FC236}">
                <a16:creationId xmlns:a16="http://schemas.microsoft.com/office/drawing/2014/main" id="{0278DF0D-7F10-BB8F-FF8C-B24DD9F52FC9}"/>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
          <a:stretch/>
        </p:blipFill>
        <p:spPr>
          <a:xfrm>
            <a:off x="0" y="0"/>
            <a:ext cx="9151998" cy="5143500"/>
          </a:xfrm>
          <a:prstGeom prst="rect">
            <a:avLst/>
          </a:prstGeom>
        </p:spPr>
      </p:pic>
      <p:sp>
        <p:nvSpPr>
          <p:cNvPr id="10" name="Rectangle 9">
            <a:extLst>
              <a:ext uri="{FF2B5EF4-FFF2-40B4-BE49-F238E27FC236}">
                <a16:creationId xmlns:a16="http://schemas.microsoft.com/office/drawing/2014/main" id="{F5BB7655-C662-FCCF-E614-F79DC8B5D744}"/>
              </a:ext>
              <a:ext uri="{C183D7F6-B498-43B3-948B-1728B52AA6E4}">
                <adec:decorative xmlns:adec="http://schemas.microsoft.com/office/drawing/2017/decorative" val="1"/>
              </a:ext>
            </a:extLst>
          </p:cNvPr>
          <p:cNvSpPr/>
          <p:nvPr userDrawn="1"/>
        </p:nvSpPr>
        <p:spPr>
          <a:xfrm>
            <a:off x="-1" y="1039170"/>
            <a:ext cx="9144001" cy="4104330"/>
          </a:xfrm>
          <a:prstGeom prst="rect">
            <a:avLst/>
          </a:prstGeom>
          <a:gradFill>
            <a:gsLst>
              <a:gs pos="57000">
                <a:schemeClr val="accent1">
                  <a:alpha val="0"/>
                </a:schemeClr>
              </a:gs>
              <a:gs pos="100000">
                <a:schemeClr val="accent1">
                  <a:alpha val="3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tx2"/>
              </a:solidFill>
            </a:endParaRPr>
          </a:p>
        </p:txBody>
      </p:sp>
      <p:sp>
        <p:nvSpPr>
          <p:cNvPr id="13" name="Title 4">
            <a:extLst>
              <a:ext uri="{FF2B5EF4-FFF2-40B4-BE49-F238E27FC236}">
                <a16:creationId xmlns:a16="http://schemas.microsoft.com/office/drawing/2014/main" id="{AB949938-CE12-C58B-D339-81A6BDCD919F}"/>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0E36A63A-E78A-28A0-035B-62F92AD66810}"/>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D278C8A-4470-3E3E-ED22-E0333BDC729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BB937390-63D5-3E5C-5017-6C0EFAC8BC3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1856156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ntent pic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02D9F2-61E7-68C8-7C1E-301381285CF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6" name="Picture 5">
            <a:extLst>
              <a:ext uri="{FF2B5EF4-FFF2-40B4-BE49-F238E27FC236}">
                <a16:creationId xmlns:a16="http://schemas.microsoft.com/office/drawing/2014/main" id="{C6A707D2-31FF-9624-CE15-D785171B033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83054" y="133404"/>
            <a:ext cx="5460422" cy="5010096"/>
          </a:xfrm>
          <a:prstGeom prst="rect">
            <a:avLst/>
          </a:prstGeom>
        </p:spPr>
      </p:pic>
      <p:sp>
        <p:nvSpPr>
          <p:cNvPr id="10" name="Title 4">
            <a:extLst>
              <a:ext uri="{FF2B5EF4-FFF2-40B4-BE49-F238E27FC236}">
                <a16:creationId xmlns:a16="http://schemas.microsoft.com/office/drawing/2014/main" id="{3638BA8F-22A1-C526-2B63-B19958F5F207}"/>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9EA23941-7CD0-A518-E8E0-198AC3370A7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13" name="Text Placeholder 12">
            <a:extLst>
              <a:ext uri="{FF2B5EF4-FFF2-40B4-BE49-F238E27FC236}">
                <a16:creationId xmlns:a16="http://schemas.microsoft.com/office/drawing/2014/main" id="{987FDC6D-FA6D-680C-FFA9-146611FE1971}"/>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bg1"/>
                </a:solidFill>
              </a:defRPr>
            </a:lvl1pPr>
            <a:lvl2pPr marL="180000" indent="0">
              <a:lnSpc>
                <a:spcPct val="100000"/>
              </a:lnSpc>
              <a:spcBef>
                <a:spcPts val="0"/>
              </a:spcBef>
              <a:spcAft>
                <a:spcPts val="600"/>
              </a:spcAft>
              <a:buSzPct val="70000"/>
              <a:buNone/>
              <a:defRPr sz="1200">
                <a:solidFill>
                  <a:schemeClr val="bg1"/>
                </a:solidFill>
              </a:defRPr>
            </a:lvl2pPr>
            <a:lvl3pPr marL="360000" indent="0">
              <a:lnSpc>
                <a:spcPct val="100000"/>
              </a:lnSpc>
              <a:spcBef>
                <a:spcPts val="0"/>
              </a:spcBef>
              <a:spcAft>
                <a:spcPts val="600"/>
              </a:spcAft>
              <a:buSzPct val="70000"/>
              <a:buNone/>
              <a:defRPr sz="1200">
                <a:solidFill>
                  <a:schemeClr val="bg1"/>
                </a:solidFill>
              </a:defRPr>
            </a:lvl3pPr>
            <a:lvl4pPr marL="540000" indent="0">
              <a:lnSpc>
                <a:spcPct val="100000"/>
              </a:lnSpc>
              <a:spcBef>
                <a:spcPts val="0"/>
              </a:spcBef>
              <a:spcAft>
                <a:spcPts val="600"/>
              </a:spcAft>
              <a:buSzPct val="70000"/>
              <a:buNone/>
              <a:defRPr sz="1200">
                <a:solidFill>
                  <a:schemeClr val="bg1"/>
                </a:solidFill>
              </a:defRPr>
            </a:lvl4pPr>
            <a:lvl5pPr marL="720000" indent="0">
              <a:lnSpc>
                <a:spcPct val="100000"/>
              </a:lnSpc>
              <a:spcBef>
                <a:spcPts val="0"/>
              </a:spcBef>
              <a:spcAft>
                <a:spcPts val="600"/>
              </a:spcAft>
              <a:buSzPct val="7000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5">
            <a:extLst>
              <a:ext uri="{FF2B5EF4-FFF2-40B4-BE49-F238E27FC236}">
                <a16:creationId xmlns:a16="http://schemas.microsoft.com/office/drawing/2014/main" id="{198EE661-EA33-3331-6791-EDCCFB5FF89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7F21C2BA-9E32-AA38-9890-4D0AF3A9448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333FE55A-CB2B-A69B-B348-0D7031EA43A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C5979B6E-571B-19E9-D17C-4D9B9FC017A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0163890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ntent pic 5">
    <p:bg>
      <p:bgPr>
        <a:solidFill>
          <a:schemeClr val="tx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78A79396-7BF6-A651-6660-870E65E24C72}"/>
              </a:ext>
              <a:ext uri="{C183D7F6-B498-43B3-948B-1728B52AA6E4}">
                <adec:decorative xmlns:adec="http://schemas.microsoft.com/office/drawing/2017/decorative" val="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flipH="1">
            <a:off x="-1649"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4371206-886E-CD65-27C2-B010C85F0168}"/>
              </a:ext>
              <a:ext uri="{C183D7F6-B498-43B3-948B-1728B52AA6E4}">
                <adec:decorative xmlns:adec="http://schemas.microsoft.com/office/drawing/2017/decorative" val="1"/>
              </a:ext>
            </a:extLst>
          </p:cNvPr>
          <p:cNvSpPr/>
          <p:nvPr userDrawn="1"/>
        </p:nvSpPr>
        <p:spPr>
          <a:xfrm>
            <a:off x="0" y="0"/>
            <a:ext cx="9144000" cy="5143500"/>
          </a:xfrm>
          <a:prstGeom prst="rect">
            <a:avLst/>
          </a:prstGeom>
          <a:gradFill flip="none" rotWithShape="1">
            <a:gsLst>
              <a:gs pos="25000">
                <a:srgbClr val="001135">
                  <a:alpha val="80780"/>
                </a:srgbClr>
              </a:gs>
              <a:gs pos="99000">
                <a:srgbClr val="00113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p>
        </p:txBody>
      </p:sp>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4550093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3 Content pic 5">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D8FECF-7E9C-FB07-78EE-09C2F046094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4141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3 Title slide with media 3">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4114800" y="0"/>
            <a:ext cx="50292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50967DD7-EB0D-8CFD-B25F-584621A8CECC}"/>
              </a:ext>
            </a:extLst>
          </p:cNvPr>
          <p:cNvSpPr>
            <a:spLocks noGrp="1"/>
          </p:cNvSpPr>
          <p:nvPr>
            <p:ph type="title" hasCustomPrompt="1"/>
          </p:nvPr>
        </p:nvSpPr>
        <p:spPr>
          <a:xfrm>
            <a:off x="417531" y="396000"/>
            <a:ext cx="34164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2FD81C1F-AA93-00BC-AF25-C11C8DBE21DC}"/>
              </a:ext>
            </a:extLst>
          </p:cNvPr>
          <p:cNvSpPr>
            <a:spLocks noGrp="1"/>
          </p:cNvSpPr>
          <p:nvPr>
            <p:ph type="body" sz="quarter" idx="10" hasCustomPrompt="1"/>
          </p:nvPr>
        </p:nvSpPr>
        <p:spPr>
          <a:xfrm>
            <a:off x="417599" y="763200"/>
            <a:ext cx="34164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9" name="Text Placeholder 12">
            <a:extLst>
              <a:ext uri="{FF2B5EF4-FFF2-40B4-BE49-F238E27FC236}">
                <a16:creationId xmlns:a16="http://schemas.microsoft.com/office/drawing/2014/main" id="{3C877456-8A32-3828-EB27-AC4CF98B98F8}"/>
              </a:ext>
            </a:extLst>
          </p:cNvPr>
          <p:cNvSpPr>
            <a:spLocks noGrp="1"/>
          </p:cNvSpPr>
          <p:nvPr>
            <p:ph type="body" sz="quarter" idx="16"/>
          </p:nvPr>
        </p:nvSpPr>
        <p:spPr>
          <a:xfrm>
            <a:off x="417338" y="1260000"/>
            <a:ext cx="34164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4CA45A5E-8155-944F-17C0-E8C2DF0291B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DD05DD94-B1D7-AF62-87C9-7EF3B816BC5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DB7061F-0A55-1A03-A699-500055D8065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9FEC4AEB-8265-3816-B1A7-81B4297B51B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DDAE5CAB-3826-E8DA-788D-488B7B7DEEF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2255367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Green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BC244E-62D2-236F-4DC8-EEBFE9AF287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9" name="Title 1">
            <a:extLst>
              <a:ext uri="{FF2B5EF4-FFF2-40B4-BE49-F238E27FC236}">
                <a16:creationId xmlns:a16="http://schemas.microsoft.com/office/drawing/2014/main" id="{A037E71A-4D16-4C1C-A453-30E9D3B343DF}"/>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A844BE02-2625-0E61-D864-E5DDC07EC96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AB7B8C5E-2A02-500E-7B19-869B39D9A89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6F4482E1-B955-5AAC-32CD-3F73ACC6EDA6}"/>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1067757F-8A0C-FCEC-EB62-74E36F8E5EB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9E92399-CC16-9177-2657-E4899DE3837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70619242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Blue pi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F07AED-C885-0A94-CE92-AD0235762C6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3764D072-CBD7-9879-C7EC-98D8F2A92F99}"/>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7" name="Slide Number Placeholder 5">
            <a:extLst>
              <a:ext uri="{FF2B5EF4-FFF2-40B4-BE49-F238E27FC236}">
                <a16:creationId xmlns:a16="http://schemas.microsoft.com/office/drawing/2014/main" id="{02A1F2F7-3255-A552-A703-7C9BCD3C4BA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6857A933-0F5D-EB6F-6781-ACE4F612BDF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25A437C-B612-5DB3-E91B-8A67096D8011}"/>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C4DEFCE-5A10-8D7A-C10A-5C24EDCFF87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3008810B-99B1-0DE4-23E6-02B4DA29146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2692501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P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D17980-F783-4A27-87DC-42985B6C77B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704A15B7-63F0-3CCD-2D47-55F12E499A68}"/>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7E83870-7680-0EC5-A60C-DDC82D20159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FB666C31-62D7-CEFA-FFA5-6E39B2A9667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7669655E-E552-3FD9-7A57-C2346D0417B9}"/>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26AEA66-94E0-CBBE-2810-477A8B621DF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0874340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Blue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1D2CA4-939C-12C2-DF49-53BE4EA4C10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D50827C9-11A5-EF89-4AB8-AB3618FD7A80}"/>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F513913-81F1-BE35-BEE1-E4F3B331C19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5990E264-5D0F-60E1-079B-4D9441DFD2F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F0253DF-B46F-5A80-914E-0930C7B2949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FC57D9E6-836B-E344-7053-C5B54572FBF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83B5421E-4ADD-A198-F29A-1E6995BF576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473137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 Orange r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BF0FE-66B0-30DC-7C7E-0C60AC62082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C2D7F188-67FC-ABEB-05B5-3DA22010A13C}"/>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2FA5559B-7244-EAEC-5F81-57659F88355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CBC8F3BE-DF4E-616F-9E87-42409E45FB7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C661D9D1-ED6E-8ED2-ED89-E9A94AC11037}"/>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7ACCA25F-B787-0F46-0666-1B57C451AAD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1047373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 Blue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98BFE0-FEAC-1333-6BF5-7907903B2D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0286B9DA-CAB9-E469-12B0-C0346B9DC4E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7AC91DB6-E398-955E-AA6E-6AE046DE825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08C83F-D17C-0CF7-307E-6CDC00953C2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5A2EF8D6-D7CD-1DE1-547B-A7FE3CF1F23B}"/>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A8D2C2D-8FBB-781E-417F-B5D858DD4BB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EF5C81FB-4A41-2E38-2638-F82CC70C7B5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9236943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C9534-D4F4-B471-C3A8-8380F72B349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7" name="Title 1">
            <a:extLst>
              <a:ext uri="{FF2B5EF4-FFF2-40B4-BE49-F238E27FC236}">
                <a16:creationId xmlns:a16="http://schemas.microsoft.com/office/drawing/2014/main" id="{20E8375E-A8AD-BD21-762F-D12529F860EC}"/>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6" name="Slide Number Placeholder 5">
            <a:extLst>
              <a:ext uri="{FF2B5EF4-FFF2-40B4-BE49-F238E27FC236}">
                <a16:creationId xmlns:a16="http://schemas.microsoft.com/office/drawing/2014/main" id="{8957137A-1370-497D-30A9-2885B2A47AC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0294544-7EC4-ED46-6173-E3A78AF1175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37B62533-4CCB-A9F5-1EE5-199D23C1544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D15844B-56C3-0508-2515-0AFFA9A8C1C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3761BFBE-2F2E-2C4F-848A-E8505169811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1262822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 Header Pi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999E7-EF2D-B989-BACB-96E1C8BB882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14" name="Title 4">
            <a:extLst>
              <a:ext uri="{FF2B5EF4-FFF2-40B4-BE49-F238E27FC236}">
                <a16:creationId xmlns:a16="http://schemas.microsoft.com/office/drawing/2014/main" id="{03C32FD9-B575-B088-F4D3-42B48E0622B6}"/>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D59C41C8-93A0-7C96-5DD0-AC829DDB636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4" name="Slide Number Placeholder 5">
            <a:extLst>
              <a:ext uri="{FF2B5EF4-FFF2-40B4-BE49-F238E27FC236}">
                <a16:creationId xmlns:a16="http://schemas.microsoft.com/office/drawing/2014/main" id="{1D98B62A-7E27-3CC8-206A-E110F9366C6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F67C385F-9E05-8EDE-1535-3F794D81FC5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E9B7065F-D77A-0916-E0D0-0FC3E19379B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50A1F98B-78E0-1ED0-E1B9-E6B7B776EF1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76938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71ABB-1BF6-207C-8324-84800D2C5C5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8964B123-D19A-2338-1D64-863839FD10F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26560206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1E7EB-07E5-D828-EFB0-548DDE8131D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9E924A02-1A30-416D-9348-04034A1D832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315673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4 Title slide with media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3200400" y="0"/>
            <a:ext cx="59436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82563EBA-CD06-501C-B361-CE925FCE7452}"/>
              </a:ext>
            </a:extLst>
          </p:cNvPr>
          <p:cNvSpPr>
            <a:spLocks noGrp="1"/>
          </p:cNvSpPr>
          <p:nvPr>
            <p:ph type="title"/>
          </p:nvPr>
        </p:nvSpPr>
        <p:spPr>
          <a:xfrm>
            <a:off x="417531" y="396000"/>
            <a:ext cx="2469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Master title style</a:t>
            </a:r>
          </a:p>
        </p:txBody>
      </p:sp>
      <p:sp>
        <p:nvSpPr>
          <p:cNvPr id="7" name="Text Placeholder 5">
            <a:extLst>
              <a:ext uri="{FF2B5EF4-FFF2-40B4-BE49-F238E27FC236}">
                <a16:creationId xmlns:a16="http://schemas.microsoft.com/office/drawing/2014/main" id="{900175A1-ED29-01C4-7FD7-F30E409E2DCF}"/>
              </a:ext>
            </a:extLst>
          </p:cNvPr>
          <p:cNvSpPr>
            <a:spLocks noGrp="1"/>
          </p:cNvSpPr>
          <p:nvPr>
            <p:ph type="body" sz="quarter" idx="10" hasCustomPrompt="1"/>
          </p:nvPr>
        </p:nvSpPr>
        <p:spPr>
          <a:xfrm>
            <a:off x="417599" y="763200"/>
            <a:ext cx="24696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2" name="Text Placeholder 12">
            <a:extLst>
              <a:ext uri="{FF2B5EF4-FFF2-40B4-BE49-F238E27FC236}">
                <a16:creationId xmlns:a16="http://schemas.microsoft.com/office/drawing/2014/main" id="{7412F25F-3E46-83B5-71D3-ADFFD1463A31}"/>
              </a:ext>
            </a:extLst>
          </p:cNvPr>
          <p:cNvSpPr>
            <a:spLocks noGrp="1"/>
          </p:cNvSpPr>
          <p:nvPr>
            <p:ph type="body" sz="quarter" idx="15"/>
          </p:nvPr>
        </p:nvSpPr>
        <p:spPr>
          <a:xfrm>
            <a:off x="417338" y="1260000"/>
            <a:ext cx="2469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3B783F8-E852-2880-7AC7-93C221C8FF1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2069DAC9-98D0-DE29-0854-C322936DF8E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380CD787-7ACF-66CF-A555-070E4E9CE9A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F00D657-7150-C4CD-A10F-64140FBB30B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597F3582-E64D-A921-75B4-391A0093054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1590158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3571B-0777-1D96-096C-6E1D26B8219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4BBA0006-655D-C416-FAE7-8603AC98D02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42943740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486FD-7EC4-CDCF-2EB1-8273369AD8B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CE81493E-0EA3-98E8-E5BC-F5319B7BDEA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06107423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07D03-89F3-2416-C72F-E4021AB5CD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A75D244D-7CB9-E6AD-BCC3-EE10290A09A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8278848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E0CA1-CC11-8BB0-3FAD-9853BD3E2A2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185A3FC1-FA47-5A34-027D-BD062044AD8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8912001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81FDD-EA21-7356-ADEC-7FE4C88FFD3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58" y="0"/>
            <a:ext cx="9144000" cy="5143500"/>
          </a:xfrm>
          <a:prstGeom prst="rect">
            <a:avLst/>
          </a:prstGeom>
        </p:spPr>
      </p:pic>
      <p:pic>
        <p:nvPicPr>
          <p:cNvPr id="4" name="Graphic 3" descr="Nokia logo">
            <a:extLst>
              <a:ext uri="{FF2B5EF4-FFF2-40B4-BE49-F238E27FC236}">
                <a16:creationId xmlns:a16="http://schemas.microsoft.com/office/drawing/2014/main" id="{ED5BACB3-1ACD-FD57-E2A1-36BE68E459B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9626421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Graphic 3" descr="Nokia logo">
            <a:extLst>
              <a:ext uri="{FF2B5EF4-FFF2-40B4-BE49-F238E27FC236}">
                <a16:creationId xmlns:a16="http://schemas.microsoft.com/office/drawing/2014/main" id="{ED5BACB3-1ACD-FD57-E2A1-36BE68E459B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4809952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1.2 Tit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EAB3A64-5D7E-7419-D1F8-F2507FC2C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9" name="TextBox 8">
            <a:extLst>
              <a:ext uri="{FF2B5EF4-FFF2-40B4-BE49-F238E27FC236}">
                <a16:creationId xmlns:a16="http://schemas.microsoft.com/office/drawing/2014/main" id="{55C1BFCD-6D0E-9392-8AF1-AA5AC554C5C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0" name="Slide Number Placeholder 5">
            <a:extLst>
              <a:ext uri="{FF2B5EF4-FFF2-40B4-BE49-F238E27FC236}">
                <a16:creationId xmlns:a16="http://schemas.microsoft.com/office/drawing/2014/main" id="{660ADFB8-3432-B307-E345-E3F3BD40FB23}"/>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5" name="Graphic 4">
            <a:extLst>
              <a:ext uri="{FF2B5EF4-FFF2-40B4-BE49-F238E27FC236}">
                <a16:creationId xmlns:a16="http://schemas.microsoft.com/office/drawing/2014/main" id="{1D03AB4F-BC0F-1377-712C-39852D81CF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0092380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 blu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A9D6B-CAD1-03BD-7E6B-83362E258B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grpSp>
        <p:nvGrpSpPr>
          <p:cNvPr id="4" name="Graphic 3">
            <a:extLst>
              <a:ext uri="{FF2B5EF4-FFF2-40B4-BE49-F238E27FC236}">
                <a16:creationId xmlns:a16="http://schemas.microsoft.com/office/drawing/2014/main" id="{C9ADDF7B-87AD-371E-0505-C195BBCEAF32}"/>
              </a:ext>
            </a:extLst>
          </p:cNvPr>
          <p:cNvGrpSpPr/>
          <p:nvPr userDrawn="1"/>
        </p:nvGrpSpPr>
        <p:grpSpPr>
          <a:xfrm>
            <a:off x="1833317" y="1954988"/>
            <a:ext cx="5477366" cy="1233523"/>
            <a:chOff x="469958" y="1647414"/>
            <a:chExt cx="8205029" cy="1847802"/>
          </a:xfrm>
          <a:solidFill>
            <a:schemeClr val="bg1"/>
          </a:solidFill>
        </p:grpSpPr>
        <p:sp>
          <p:nvSpPr>
            <p:cNvPr id="10" name="Freeform 10">
              <a:extLst>
                <a:ext uri="{FF2B5EF4-FFF2-40B4-BE49-F238E27FC236}">
                  <a16:creationId xmlns:a16="http://schemas.microsoft.com/office/drawing/2014/main" id="{A7732F1A-4023-7AB9-9E1B-D3AED376B76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1" name="Freeform 11">
              <a:extLst>
                <a:ext uri="{FF2B5EF4-FFF2-40B4-BE49-F238E27FC236}">
                  <a16:creationId xmlns:a16="http://schemas.microsoft.com/office/drawing/2014/main" id="{4C497A52-8135-32A0-D122-2A95A287F841}"/>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2" name="Freeform 12">
              <a:extLst>
                <a:ext uri="{FF2B5EF4-FFF2-40B4-BE49-F238E27FC236}">
                  <a16:creationId xmlns:a16="http://schemas.microsoft.com/office/drawing/2014/main" id="{8C99F3DC-DBEF-9247-F08F-E5E2A8ABCBF4}"/>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3" name="Freeform 13">
              <a:extLst>
                <a:ext uri="{FF2B5EF4-FFF2-40B4-BE49-F238E27FC236}">
                  <a16:creationId xmlns:a16="http://schemas.microsoft.com/office/drawing/2014/main" id="{48EA0279-1ADF-98C1-D50E-40BAB7DB1936}"/>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93ADCD79-8A9A-CE7D-D074-819608876B5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681218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 Blank dark">
    <p:bg>
      <p:bgPr>
        <a:solidFill>
          <a:schemeClr val="tx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76A6D2F2-826D-28EB-9DAD-3942D586B302}"/>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7CA3991F-2F28-C804-8C14-05F1D720B71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938668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 Title dark">
    <p:bg>
      <p:bgPr>
        <a:solidFill>
          <a:schemeClr val="tx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F610624-27D3-5359-FFFC-D7E326DE60DF}"/>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1" name="Text Placeholder 5">
            <a:extLst>
              <a:ext uri="{FF2B5EF4-FFF2-40B4-BE49-F238E27FC236}">
                <a16:creationId xmlns:a16="http://schemas.microsoft.com/office/drawing/2014/main" id="{B634223B-F986-07AA-CBE2-6EF6BD27C3A5}"/>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091FF5EE-EE66-EA07-E293-2859E8F3C4E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0E72FD2C-139D-1E81-B0B0-9A43BDF6E15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35168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5931780A-C656-32C1-4F7B-3ABC88B4253E}"/>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404DBDA7-953B-D3E1-9591-5887247995B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bg1"/>
                </a:solidFill>
              </a:defRPr>
            </a:lvl1pPr>
            <a:lvl2pPr marL="180000" indent="0">
              <a:lnSpc>
                <a:spcPct val="100000"/>
              </a:lnSpc>
              <a:spcBef>
                <a:spcPts val="0"/>
              </a:spcBef>
              <a:spcAft>
                <a:spcPts val="600"/>
              </a:spcAft>
              <a:buSzPct val="70000"/>
              <a:buNone/>
              <a:defRPr sz="1200">
                <a:solidFill>
                  <a:schemeClr val="bg1"/>
                </a:solidFill>
              </a:defRPr>
            </a:lvl2pPr>
            <a:lvl3pPr marL="360000" indent="0">
              <a:lnSpc>
                <a:spcPct val="100000"/>
              </a:lnSpc>
              <a:spcBef>
                <a:spcPts val="0"/>
              </a:spcBef>
              <a:spcAft>
                <a:spcPts val="600"/>
              </a:spcAft>
              <a:buSzPct val="70000"/>
              <a:buNone/>
              <a:defRPr sz="1200">
                <a:solidFill>
                  <a:schemeClr val="bg1"/>
                </a:solidFill>
              </a:defRPr>
            </a:lvl3pPr>
            <a:lvl4pPr marL="540000" indent="0">
              <a:lnSpc>
                <a:spcPct val="100000"/>
              </a:lnSpc>
              <a:spcBef>
                <a:spcPts val="0"/>
              </a:spcBef>
              <a:spcAft>
                <a:spcPts val="600"/>
              </a:spcAft>
              <a:buSzPct val="70000"/>
              <a:buNone/>
              <a:defRPr sz="1200">
                <a:solidFill>
                  <a:schemeClr val="bg1"/>
                </a:solidFill>
              </a:defRPr>
            </a:lvl4pPr>
            <a:lvl5pPr marL="720000" indent="0">
              <a:lnSpc>
                <a:spcPct val="100000"/>
              </a:lnSpc>
              <a:spcBef>
                <a:spcPts val="0"/>
              </a:spcBef>
              <a:spcAft>
                <a:spcPts val="600"/>
              </a:spcAft>
              <a:buSzPct val="70000"/>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FE394A0-1BF5-A207-62B2-624B902703E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8F815C-F7BD-B743-55F1-819C90566A6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9E2F7BD4-C9BA-1341-6E3D-2351FE00709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362F7ED-C2A3-E1DD-8729-A9B3A26605A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2385D46B-EEC6-C84B-3B2D-CF2F4D759F7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202851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 Bulletpoint text 1 col dark">
    <p:bg>
      <p:bgPr>
        <a:solidFill>
          <a:schemeClr val="tx1"/>
        </a:solidFill>
        <a:effectLst/>
      </p:bgPr>
    </p:bg>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743D81ED-DDBE-A99B-BD4B-7277B049F511}"/>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3" name="Text Placeholder 5">
            <a:extLst>
              <a:ext uri="{FF2B5EF4-FFF2-40B4-BE49-F238E27FC236}">
                <a16:creationId xmlns:a16="http://schemas.microsoft.com/office/drawing/2014/main" id="{40C63C5E-DBE9-8287-CD3F-76398F5E9A13}"/>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C281E37-10DE-9743-87A9-A079EEC7D36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9F4D957F-E5DE-27F8-AACE-C02FAE5A425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E691BB5A-2185-A4D8-A4DC-15A08501FAE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0701039-6E84-E6CE-7E91-BAB5836AA8D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A0E9EB38-7E20-0C4F-3C98-F16CA8AE9713}"/>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759287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 Bulletpoint text 2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86FF3B09-9F03-F0B8-C544-B1FF2E642A94}"/>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213A9A1B-80B7-326D-75D5-CD9E713352B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DA31894B-2ADC-F353-515E-61B978FE204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BAB1039B-CAD1-E7A1-9A8E-421F00BB27A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7CAE2D1-1434-8F6A-0189-9BCF633F46B6}"/>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5176F92-BBFE-DBC8-EAB4-685F805E3A2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677D79E4-7DD3-8340-C2E1-7861565F8A4B}"/>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972014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 Bulletpoint text 3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69BAFA85-BC0C-65CB-664C-099FF70B5117}"/>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A60874E9-82D7-4D6B-56F2-6CC35DB55D72}"/>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FBD0FB5-5841-7798-81F7-03203504ECC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4FFAD2D5-5981-9B4A-69C8-3901DF8F846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59A3DAE-2325-5601-A916-159A31E7FB3B}"/>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9024A70A-45FE-D443-B1F3-C03BAFA27BD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CE884058-E3A4-33F2-BB69-812C2902630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8949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Title">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321756D8-5A9F-1C22-A89A-EF8B18E34D38}"/>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0" name="Text Placeholder 5">
            <a:extLst>
              <a:ext uri="{FF2B5EF4-FFF2-40B4-BE49-F238E27FC236}">
                <a16:creationId xmlns:a16="http://schemas.microsoft.com/office/drawing/2014/main" id="{1DC3DC6D-C5E2-32BD-7037-4112346E9BA5}"/>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14" name="Slide Number Placeholder 5">
            <a:extLst>
              <a:ext uri="{FF2B5EF4-FFF2-40B4-BE49-F238E27FC236}">
                <a16:creationId xmlns:a16="http://schemas.microsoft.com/office/drawing/2014/main" id="{AB509751-E824-3979-F221-A742B654E0C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3" name="TextBox 12">
            <a:extLst>
              <a:ext uri="{FF2B5EF4-FFF2-40B4-BE49-F238E27FC236}">
                <a16:creationId xmlns:a16="http://schemas.microsoft.com/office/drawing/2014/main" id="{7F7DE4C9-FBB8-8A4B-2DB4-4E815C009D5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C1EF9D7C-B9BF-ACBC-3985-F2E252AED7C1}"/>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EDDFD53A-DF6B-C791-DBA9-4B63437DA8D3}"/>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4438E2DC-AC73-500B-8973-5546E87178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16920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 Bulletpoint text 4 col dark">
    <p:bg>
      <p:bgPr>
        <a:solidFill>
          <a:schemeClr val="tx1"/>
        </a:solidFill>
        <a:effectLst/>
      </p:bgPr>
    </p:bg>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D8F5E3A3-C38C-2B3C-E5F3-EE4797DBE0E8}"/>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0EFF901-B8B0-63EA-7977-1632AF437E8E}"/>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AC92C61F-FD93-073C-AFAA-3629762CCB45}"/>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CEB6067-6AAF-DE7E-E481-757CDC1CC59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06F744C7-8724-A6C8-F281-79A62704901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422E3335-8FF0-0584-6655-EE052F07292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A69D4396-D116-A4A8-BAE4-A8563FCA4EC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424424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 Numbered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478F3F7-D492-7A0A-5EB5-96B2BB6072F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7BC36E61-4BDE-52AD-30A3-9203DBC0292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bg1"/>
                </a:solidFill>
              </a:defRPr>
            </a:lvl1pPr>
            <a:lvl2pPr marL="408600" indent="-228600">
              <a:lnSpc>
                <a:spcPct val="100000"/>
              </a:lnSpc>
              <a:spcBef>
                <a:spcPts val="0"/>
              </a:spcBef>
              <a:spcAft>
                <a:spcPts val="600"/>
              </a:spcAft>
              <a:buFont typeface="+mj-lt"/>
              <a:buAutoNum type="arabicPeriod" startAt="2"/>
              <a:defRPr sz="1200">
                <a:solidFill>
                  <a:schemeClr val="bg1"/>
                </a:solidFill>
              </a:defRPr>
            </a:lvl2pPr>
            <a:lvl3pPr marL="588600" indent="-228600">
              <a:lnSpc>
                <a:spcPct val="100000"/>
              </a:lnSpc>
              <a:spcBef>
                <a:spcPts val="0"/>
              </a:spcBef>
              <a:spcAft>
                <a:spcPts val="600"/>
              </a:spcAft>
              <a:buFont typeface="+mj-lt"/>
              <a:buAutoNum type="arabicPeriod" startAt="3"/>
              <a:defRPr sz="1200">
                <a:solidFill>
                  <a:schemeClr val="bg1"/>
                </a:solidFill>
              </a:defRPr>
            </a:lvl3pPr>
            <a:lvl4pPr marL="768600" indent="-228600">
              <a:lnSpc>
                <a:spcPct val="100000"/>
              </a:lnSpc>
              <a:spcBef>
                <a:spcPts val="0"/>
              </a:spcBef>
              <a:spcAft>
                <a:spcPts val="600"/>
              </a:spcAft>
              <a:buFont typeface="+mj-lt"/>
              <a:buAutoNum type="arabicPeriod" startAt="4"/>
              <a:defRPr sz="1200">
                <a:solidFill>
                  <a:schemeClr val="bg1"/>
                </a:solidFill>
              </a:defRPr>
            </a:lvl4pPr>
            <a:lvl5pPr marL="957150" indent="-228600">
              <a:lnSpc>
                <a:spcPct val="100000"/>
              </a:lnSpc>
              <a:spcBef>
                <a:spcPts val="0"/>
              </a:spcBef>
              <a:spcAft>
                <a:spcPts val="600"/>
              </a:spcAft>
              <a:buFont typeface="+mj-lt"/>
              <a:buAutoNum type="arabicPeriod" startAt="5"/>
              <a:defRPr sz="1200">
                <a:solidFill>
                  <a:schemeClr val="bg1"/>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sp>
        <p:nvSpPr>
          <p:cNvPr id="8" name="Slide Number Placeholder 5">
            <a:extLst>
              <a:ext uri="{FF2B5EF4-FFF2-40B4-BE49-F238E27FC236}">
                <a16:creationId xmlns:a16="http://schemas.microsoft.com/office/drawing/2014/main" id="{99F8CB66-4F0D-7F21-56F6-56AAA5C0222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8A8B0B3F-161E-8508-3B23-007FE162435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B31F0F32-90A5-E024-3CA1-4EAFC5F204A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DD20D035-9F8D-A232-B41B-0EC79F1159B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852C7036-9FCE-2E79-7ACE-4445688EAF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20321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 Title slide dar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C17C7C-48EB-5E02-E836-536FA92F14F8}"/>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Click to edit headline</a:t>
            </a:r>
          </a:p>
        </p:txBody>
      </p:sp>
      <p:sp>
        <p:nvSpPr>
          <p:cNvPr id="6" name="Slide Number Placeholder 5">
            <a:extLst>
              <a:ext uri="{FF2B5EF4-FFF2-40B4-BE49-F238E27FC236}">
                <a16:creationId xmlns:a16="http://schemas.microsoft.com/office/drawing/2014/main" id="{A66624C8-71C7-7928-25B9-5352C8FD2EB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BAD1F5B-D865-3F9F-4D96-58C6DD62ECD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89A710F4-454B-9280-0454-7D5D36E2EA04}"/>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34E36D38-263C-DBB6-A0D4-5E9785455C47}"/>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DB4B9A7C-8EE7-E5F6-0712-2CEF04F5407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062314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0 Title slide with media 1 dark">
    <p:bg>
      <p:bgPr>
        <a:solidFill>
          <a:schemeClr val="tx1"/>
        </a:solidFill>
        <a:effectLst/>
      </p:bgPr>
    </p:bg>
    <p:spTree>
      <p:nvGrpSpPr>
        <p:cNvPr id="1" name=""/>
        <p:cNvGrpSpPr/>
        <p:nvPr/>
      </p:nvGrpSpPr>
      <p:grpSpPr>
        <a:xfrm>
          <a:off x="0" y="0"/>
          <a:ext cx="0" cy="0"/>
          <a:chOff x="0" y="0"/>
          <a:chExt cx="0" cy="0"/>
        </a:xfrm>
      </p:grpSpPr>
      <p:sp>
        <p:nvSpPr>
          <p:cNvPr id="3" name="Media Placeholder 6">
            <a:extLst>
              <a:ext uri="{FF2B5EF4-FFF2-40B4-BE49-F238E27FC236}">
                <a16:creationId xmlns:a16="http://schemas.microsoft.com/office/drawing/2014/main" id="{BB2531A6-B2AF-8CE3-D4E6-FFA2A6F43CBA}"/>
              </a:ext>
            </a:extLst>
          </p:cNvPr>
          <p:cNvSpPr>
            <a:spLocks noGrp="1"/>
          </p:cNvSpPr>
          <p:nvPr>
            <p:ph type="media" sz="quarter" idx="12"/>
          </p:nvPr>
        </p:nvSpPr>
        <p:spPr>
          <a:xfrm>
            <a:off x="0" y="0"/>
            <a:ext cx="9144000" cy="5143500"/>
          </a:xfrm>
          <a:prstGeom prst="rect">
            <a:avLst/>
          </a:prstGeom>
        </p:spPr>
        <p:txBody>
          <a:bodyPr/>
          <a:lstStyle>
            <a:lvl1pPr marL="0" indent="0">
              <a:buNone/>
              <a:defRPr>
                <a:solidFill>
                  <a:schemeClr val="bg1"/>
                </a:solidFill>
              </a:defRPr>
            </a:lvl1pPr>
          </a:lstStyle>
          <a:p>
            <a:r>
              <a:rPr lang="en-US"/>
              <a:t>Click icon to add media</a:t>
            </a:r>
          </a:p>
        </p:txBody>
      </p:sp>
      <p:sp>
        <p:nvSpPr>
          <p:cNvPr id="15" name="Text Placeholder 42">
            <a:extLst>
              <a:ext uri="{FF2B5EF4-FFF2-40B4-BE49-F238E27FC236}">
                <a16:creationId xmlns:a16="http://schemas.microsoft.com/office/drawing/2014/main" id="{4F756C8B-0244-6A11-8EC3-4A1D203CDD66}"/>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lnSpc>
                <a:spcPct val="100000"/>
              </a:lnSpc>
              <a:spcBef>
                <a:spcPts val="0"/>
              </a:spcBef>
              <a:buNone/>
              <a:defRPr sz="4400" baseline="0">
                <a:solidFill>
                  <a:schemeClr val="bg1"/>
                </a:solidFill>
                <a:latin typeface="Nokia Pure Headline Light" panose="020B0304020202020204" pitchFamily="34" charset="0"/>
              </a:defRPr>
            </a:lvl1pPr>
          </a:lstStyle>
          <a:p>
            <a:pPr lvl="0"/>
            <a:r>
              <a:rPr lang="en-US"/>
              <a:t>Click to edit headline</a:t>
            </a:r>
          </a:p>
        </p:txBody>
      </p:sp>
      <p:sp>
        <p:nvSpPr>
          <p:cNvPr id="7" name="Slide Number Placeholder 5">
            <a:extLst>
              <a:ext uri="{FF2B5EF4-FFF2-40B4-BE49-F238E27FC236}">
                <a16:creationId xmlns:a16="http://schemas.microsoft.com/office/drawing/2014/main" id="{A40A76AB-576F-2C48-7ED4-0E98A54B99A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D759CC4-69C8-613F-E557-4E2AEE7B75E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0DCE9648-B624-3DC8-627D-87061FBB1FC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DC17B7D-4E9B-5FAC-1228-C97FB1CFC5A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6F2AB971-B4DD-59FD-C268-1BB0A62D839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804430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1 Title slide with media 2 dark">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5031315" y="0"/>
            <a:ext cx="41148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51E46E0-0E1B-8CAF-D631-7703C8A769CB}"/>
              </a:ext>
            </a:extLst>
          </p:cNvPr>
          <p:cNvSpPr>
            <a:spLocks noGrp="1"/>
          </p:cNvSpPr>
          <p:nvPr>
            <p:ph type="title" hasCustomPrompt="1"/>
          </p:nvPr>
        </p:nvSpPr>
        <p:spPr>
          <a:xfrm>
            <a:off x="417531" y="396000"/>
            <a:ext cx="4251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6" name="Text Placeholder 5">
            <a:extLst>
              <a:ext uri="{FF2B5EF4-FFF2-40B4-BE49-F238E27FC236}">
                <a16:creationId xmlns:a16="http://schemas.microsoft.com/office/drawing/2014/main" id="{F299F8D9-4963-D188-F8EE-27DB6017B235}"/>
              </a:ext>
            </a:extLst>
          </p:cNvPr>
          <p:cNvSpPr>
            <a:spLocks noGrp="1"/>
          </p:cNvSpPr>
          <p:nvPr>
            <p:ph type="body" sz="quarter" idx="10" hasCustomPrompt="1"/>
          </p:nvPr>
        </p:nvSpPr>
        <p:spPr>
          <a:xfrm>
            <a:off x="417599" y="763200"/>
            <a:ext cx="42516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4" name="Text Placeholder 12">
            <a:extLst>
              <a:ext uri="{FF2B5EF4-FFF2-40B4-BE49-F238E27FC236}">
                <a16:creationId xmlns:a16="http://schemas.microsoft.com/office/drawing/2014/main" id="{75569BCB-A411-0457-2706-5BDA5870D8B5}"/>
              </a:ext>
            </a:extLst>
          </p:cNvPr>
          <p:cNvSpPr>
            <a:spLocks noGrp="1"/>
          </p:cNvSpPr>
          <p:nvPr>
            <p:ph type="body" sz="quarter" idx="16"/>
          </p:nvPr>
        </p:nvSpPr>
        <p:spPr>
          <a:xfrm>
            <a:off x="417338" y="1260000"/>
            <a:ext cx="4251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2B48A79-625E-B973-DCD8-533E86F2507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27418BB1-0E7E-AAD3-AD71-82204464918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962696BC-FF96-7C90-2879-6CEC41EF069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742AC6DC-CFBE-F98E-4CC4-2390702BA65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7E7E3C71-A7E6-4837-47D4-F29F0703D0E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562943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2 Title slide with media 3 dark">
    <p:bg>
      <p:bgPr>
        <a:solidFill>
          <a:schemeClr val="tx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4114800" y="0"/>
            <a:ext cx="50292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4" name="Title 4">
            <a:extLst>
              <a:ext uri="{FF2B5EF4-FFF2-40B4-BE49-F238E27FC236}">
                <a16:creationId xmlns:a16="http://schemas.microsoft.com/office/drawing/2014/main" id="{F8719083-E8AC-0E0F-B2A0-40CE46066CE9}"/>
              </a:ext>
            </a:extLst>
          </p:cNvPr>
          <p:cNvSpPr>
            <a:spLocks noGrp="1"/>
          </p:cNvSpPr>
          <p:nvPr>
            <p:ph type="title" hasCustomPrompt="1"/>
          </p:nvPr>
        </p:nvSpPr>
        <p:spPr>
          <a:xfrm>
            <a:off x="417531" y="396000"/>
            <a:ext cx="34164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8" name="Text Placeholder 5">
            <a:extLst>
              <a:ext uri="{FF2B5EF4-FFF2-40B4-BE49-F238E27FC236}">
                <a16:creationId xmlns:a16="http://schemas.microsoft.com/office/drawing/2014/main" id="{F3565AE2-44FB-6E3F-4CD5-D32177BD94BA}"/>
              </a:ext>
            </a:extLst>
          </p:cNvPr>
          <p:cNvSpPr>
            <a:spLocks noGrp="1"/>
          </p:cNvSpPr>
          <p:nvPr>
            <p:ph type="body" sz="quarter" idx="10" hasCustomPrompt="1"/>
          </p:nvPr>
        </p:nvSpPr>
        <p:spPr>
          <a:xfrm>
            <a:off x="417599" y="763200"/>
            <a:ext cx="34164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368EB97E-538F-D25F-E38A-7F89D40173CA}"/>
              </a:ext>
            </a:extLst>
          </p:cNvPr>
          <p:cNvSpPr>
            <a:spLocks noGrp="1"/>
          </p:cNvSpPr>
          <p:nvPr>
            <p:ph type="body" sz="quarter" idx="16"/>
          </p:nvPr>
        </p:nvSpPr>
        <p:spPr>
          <a:xfrm>
            <a:off x="417338" y="1260000"/>
            <a:ext cx="34164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1DBEFAD-5693-7A1A-A64F-C540D390A0B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B6681D21-FC7E-7F82-9685-4F1EF53B236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145F777C-D535-AFCB-20A5-43068DA8FF0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DEF2D02-B6B9-E747-F0EA-9ED48DC28C93}"/>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FEE42485-0093-9AEA-D095-FDAA8291CA5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7999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3 Title slide with media 4 dark">
    <p:bg>
      <p:bgPr>
        <a:solidFill>
          <a:schemeClr val="tx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3200400" y="0"/>
            <a:ext cx="59436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D915D93-3D42-065E-5889-D6512FC04D07}"/>
              </a:ext>
            </a:extLst>
          </p:cNvPr>
          <p:cNvSpPr>
            <a:spLocks noGrp="1"/>
          </p:cNvSpPr>
          <p:nvPr>
            <p:ph type="title"/>
          </p:nvPr>
        </p:nvSpPr>
        <p:spPr>
          <a:xfrm>
            <a:off x="417531" y="396000"/>
            <a:ext cx="2469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Master title style</a:t>
            </a:r>
          </a:p>
        </p:txBody>
      </p:sp>
      <p:sp>
        <p:nvSpPr>
          <p:cNvPr id="7" name="Text Placeholder 5">
            <a:extLst>
              <a:ext uri="{FF2B5EF4-FFF2-40B4-BE49-F238E27FC236}">
                <a16:creationId xmlns:a16="http://schemas.microsoft.com/office/drawing/2014/main" id="{22DA7900-C799-86E9-E337-DD7F16C91B75}"/>
              </a:ext>
            </a:extLst>
          </p:cNvPr>
          <p:cNvSpPr>
            <a:spLocks noGrp="1"/>
          </p:cNvSpPr>
          <p:nvPr>
            <p:ph type="body" sz="quarter" idx="10" hasCustomPrompt="1"/>
          </p:nvPr>
        </p:nvSpPr>
        <p:spPr>
          <a:xfrm>
            <a:off x="417599" y="763200"/>
            <a:ext cx="24696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A60CF481-C9D5-F170-D944-99D1ADA24E37}"/>
              </a:ext>
            </a:extLst>
          </p:cNvPr>
          <p:cNvSpPr>
            <a:spLocks noGrp="1"/>
          </p:cNvSpPr>
          <p:nvPr>
            <p:ph type="body" sz="quarter" idx="15"/>
          </p:nvPr>
        </p:nvSpPr>
        <p:spPr>
          <a:xfrm>
            <a:off x="417338" y="1260000"/>
            <a:ext cx="2469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3F76E50B-EEF8-724F-1802-0488D70A46F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2108539B-21D0-85E7-AB77-143ABD40EEB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33787D7-2EEE-AEBC-7FAF-892EC0B312DC}"/>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CF5A558-51C2-73A4-9D8C-5A3B7422BE4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C31BECE7-632F-A19D-3778-9775805B791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596572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N Blue gree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7BECFD-8EA7-0689-338E-FF79734814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B8976C7B-2688-70F3-77A4-4D1113FB54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5" name="Title 4">
            <a:extLst>
              <a:ext uri="{FF2B5EF4-FFF2-40B4-BE49-F238E27FC236}">
                <a16:creationId xmlns:a16="http://schemas.microsoft.com/office/drawing/2014/main" id="{1EF87F37-41EC-F109-B4C3-D44EE53A0A05}"/>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7" name="Text Placeholder 3">
            <a:extLst>
              <a:ext uri="{FF2B5EF4-FFF2-40B4-BE49-F238E27FC236}">
                <a16:creationId xmlns:a16="http://schemas.microsoft.com/office/drawing/2014/main" id="{3D32AC0D-5511-1F2D-2A28-C259AC8BC58A}"/>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3" name="Graphic 2" descr="Nokia logo">
            <a:extLst>
              <a:ext uri="{FF2B5EF4-FFF2-40B4-BE49-F238E27FC236}">
                <a16:creationId xmlns:a16="http://schemas.microsoft.com/office/drawing/2014/main" id="{09469116-FBE9-F1CA-AA9E-3840A8AFBA62}"/>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AAD2976-396D-426A-A7C0-2D53F71491E3}"/>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3CB10A0F-2286-895A-B579-CB5D4386A2B7}"/>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2550963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N Purple blu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E104F6-2E1E-CFDD-A69D-C115384F159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Graphic 4">
            <a:extLst>
              <a:ext uri="{FF2B5EF4-FFF2-40B4-BE49-F238E27FC236}">
                <a16:creationId xmlns:a16="http://schemas.microsoft.com/office/drawing/2014/main" id="{0E27FD93-255E-C585-12C2-E99681C9BE5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00"/>
            <a:ext cx="5144400" cy="5144400"/>
          </a:xfrm>
          <a:prstGeom prst="rect">
            <a:avLst/>
          </a:prstGeom>
        </p:spPr>
      </p:pic>
      <p:sp>
        <p:nvSpPr>
          <p:cNvPr id="17" name="Title 4">
            <a:extLst>
              <a:ext uri="{FF2B5EF4-FFF2-40B4-BE49-F238E27FC236}">
                <a16:creationId xmlns:a16="http://schemas.microsoft.com/office/drawing/2014/main" id="{A1D3EB5E-6B70-AA5A-4340-53F0E0A0646D}"/>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0AF9AF4C-BE87-2184-CAE5-F141A4F930B6}"/>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7" name="Graphic 6" descr="Nokia logo">
            <a:extLst>
              <a:ext uri="{FF2B5EF4-FFF2-40B4-BE49-F238E27FC236}">
                <a16:creationId xmlns:a16="http://schemas.microsoft.com/office/drawing/2014/main" id="{6473A8D9-1E1F-2E3A-7D9E-D4269FE0E856}"/>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6" name="TextBox 5">
            <a:extLst>
              <a:ext uri="{FF2B5EF4-FFF2-40B4-BE49-F238E27FC236}">
                <a16:creationId xmlns:a16="http://schemas.microsoft.com/office/drawing/2014/main" id="{1AA40532-F231-EBBB-A8D3-3657B33CB9DA}"/>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6" name="Slide Number Placeholder 5">
            <a:extLst>
              <a:ext uri="{FF2B5EF4-FFF2-40B4-BE49-F238E27FC236}">
                <a16:creationId xmlns:a16="http://schemas.microsoft.com/office/drawing/2014/main" id="{B509789C-1FE5-7B11-DD63-34E6F72F670E}"/>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910973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N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16BB-9265-7D3A-E136-8F028A9F864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0" name="Graphic 19">
            <a:extLst>
              <a:ext uri="{FF2B5EF4-FFF2-40B4-BE49-F238E27FC236}">
                <a16:creationId xmlns:a16="http://schemas.microsoft.com/office/drawing/2014/main" id="{A7536232-7B28-DCFA-37A3-EEBA7365A53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8" name="Graphic 7" descr="Nokia logo">
            <a:extLst>
              <a:ext uri="{FF2B5EF4-FFF2-40B4-BE49-F238E27FC236}">
                <a16:creationId xmlns:a16="http://schemas.microsoft.com/office/drawing/2014/main" id="{E38B61BF-D739-BBD9-DF1D-6287976FB4E6}"/>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15481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66B08DCF-1DB4-720A-452A-F597CB7BA5BB}"/>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710571FD-4027-76D7-14A7-8C7029D71E0D}"/>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tx1"/>
                </a:solidFill>
              </a:defRPr>
            </a:lvl1pPr>
            <a:lvl2pPr marL="180000" indent="0">
              <a:lnSpc>
                <a:spcPct val="100000"/>
              </a:lnSpc>
              <a:spcBef>
                <a:spcPts val="0"/>
              </a:spcBef>
              <a:spcAft>
                <a:spcPts val="600"/>
              </a:spcAft>
              <a:buSzPct val="70000"/>
              <a:buNone/>
              <a:defRPr sz="1200">
                <a:solidFill>
                  <a:schemeClr val="tx1"/>
                </a:solidFill>
              </a:defRPr>
            </a:lvl2pPr>
            <a:lvl3pPr marL="360000" indent="0">
              <a:lnSpc>
                <a:spcPct val="100000"/>
              </a:lnSpc>
              <a:spcBef>
                <a:spcPts val="0"/>
              </a:spcBef>
              <a:spcAft>
                <a:spcPts val="600"/>
              </a:spcAft>
              <a:buSzPct val="70000"/>
              <a:buNone/>
              <a:defRPr sz="1200">
                <a:solidFill>
                  <a:schemeClr val="tx1"/>
                </a:solidFill>
              </a:defRPr>
            </a:lvl3pPr>
            <a:lvl4pPr marL="540000" indent="0">
              <a:lnSpc>
                <a:spcPct val="100000"/>
              </a:lnSpc>
              <a:spcBef>
                <a:spcPts val="0"/>
              </a:spcBef>
              <a:spcAft>
                <a:spcPts val="600"/>
              </a:spcAft>
              <a:buSzPct val="70000"/>
              <a:buNone/>
              <a:defRPr sz="1200">
                <a:solidFill>
                  <a:schemeClr val="tx1"/>
                </a:solidFill>
              </a:defRPr>
            </a:lvl4pPr>
            <a:lvl5pPr marL="720000" indent="0">
              <a:lnSpc>
                <a:spcPct val="100000"/>
              </a:lnSpc>
              <a:spcBef>
                <a:spcPts val="0"/>
              </a:spcBef>
              <a:spcAft>
                <a:spcPts val="600"/>
              </a:spcAft>
              <a:buSzPct val="7000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FF66938-CF4B-D097-1BC6-18EB230030F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706B219-6557-5951-F467-43B768A9C96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7" name="Straight Connector 6">
            <a:extLst>
              <a:ext uri="{FF2B5EF4-FFF2-40B4-BE49-F238E27FC236}">
                <a16:creationId xmlns:a16="http://schemas.microsoft.com/office/drawing/2014/main" id="{02EA5319-09BC-9987-CAC8-EA3BDB3403D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EE177B5-71D7-398C-03E7-932A701525D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96C23372-1538-FB18-2416-BA5B684987F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9570896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N Whit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585F427-7AA2-BA79-9FAB-3B20B348D66A}"/>
              </a:ext>
              <a:ext uri="{C183D7F6-B498-43B3-948B-1728B52AA6E4}">
                <adec:decorative xmlns:adec="http://schemas.microsoft.com/office/drawing/2017/decorative" val="1"/>
              </a:ext>
            </a:extLst>
          </p:cNvPr>
          <p:cNvSpPr/>
          <p:nvPr userDrawn="1"/>
        </p:nvSpPr>
        <p:spPr>
          <a:xfrm>
            <a:off x="0" y="-900"/>
            <a:ext cx="5144400" cy="5144400"/>
          </a:xfrm>
          <a:custGeom>
            <a:avLst/>
            <a:gdLst>
              <a:gd name="connsiteX0" fmla="*/ 0 w 5144400"/>
              <a:gd name="connsiteY0" fmla="*/ 0 h 5144400"/>
              <a:gd name="connsiteX1" fmla="*/ 0 w 5144400"/>
              <a:gd name="connsiteY1" fmla="*/ 5144400 h 5144400"/>
              <a:gd name="connsiteX2" fmla="*/ 794971 w 5144400"/>
              <a:gd name="connsiteY2" fmla="*/ 5144400 h 5144400"/>
              <a:gd name="connsiteX3" fmla="*/ 794971 w 5144400"/>
              <a:gd name="connsiteY3" fmla="*/ 1741594 h 5144400"/>
              <a:gd name="connsiteX4" fmla="*/ 5144400 w 5144400"/>
              <a:gd name="connsiteY4" fmla="*/ 5144400 h 5144400"/>
              <a:gd name="connsiteX5" fmla="*/ 5144400 w 5144400"/>
              <a:gd name="connsiteY5" fmla="*/ 4142850 h 5144400"/>
              <a:gd name="connsiteX6" fmla="*/ 0 w 5144400"/>
              <a:gd name="connsiteY6" fmla="*/ 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400" h="5144400">
                <a:moveTo>
                  <a:pt x="0" y="0"/>
                </a:moveTo>
                <a:lnTo>
                  <a:pt x="0" y="5144400"/>
                </a:lnTo>
                <a:cubicBezTo>
                  <a:pt x="0" y="5144400"/>
                  <a:pt x="794971" y="5144400"/>
                  <a:pt x="794971" y="5144400"/>
                </a:cubicBezTo>
                <a:lnTo>
                  <a:pt x="794971" y="1741594"/>
                </a:lnTo>
                <a:cubicBezTo>
                  <a:pt x="794971" y="1741594"/>
                  <a:pt x="5144400" y="5144400"/>
                  <a:pt x="5144400" y="5144400"/>
                </a:cubicBezTo>
                <a:lnTo>
                  <a:pt x="5144400" y="4142850"/>
                </a:lnTo>
                <a:lnTo>
                  <a:pt x="0" y="0"/>
                </a:lnTo>
                <a:close/>
              </a:path>
            </a:pathLst>
          </a:custGeom>
          <a:solidFill>
            <a:schemeClr val="accent1"/>
          </a:solidFill>
          <a:ln w="26789" cap="flat">
            <a:noFill/>
            <a:prstDash val="solid"/>
            <a:miter/>
          </a:ln>
        </p:spPr>
        <p:txBody>
          <a:bodyPr rtlCol="0" anchor="ctr"/>
          <a:lstStyle/>
          <a:p>
            <a:endParaRPr lang="en-US"/>
          </a:p>
        </p:txBody>
      </p:sp>
      <p:sp>
        <p:nvSpPr>
          <p:cNvPr id="21" name="Title 4">
            <a:extLst>
              <a:ext uri="{FF2B5EF4-FFF2-40B4-BE49-F238E27FC236}">
                <a16:creationId xmlns:a16="http://schemas.microsoft.com/office/drawing/2014/main" id="{D3CDCE65-9D09-8014-E0D4-FA37C5A40921}"/>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450AD0AE-26A9-7041-BAC9-7726260DC45A}"/>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0" name="Graphic 9" descr="Nokia logo">
            <a:extLst>
              <a:ext uri="{FF2B5EF4-FFF2-40B4-BE49-F238E27FC236}">
                <a16:creationId xmlns:a16="http://schemas.microsoft.com/office/drawing/2014/main" id="{B1A59803-7A75-C0A5-6357-07B64397DE3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7478" y="4472616"/>
            <a:ext cx="1368000" cy="308246"/>
          </a:xfrm>
          <a:prstGeom prst="rect">
            <a:avLst/>
          </a:prstGeom>
        </p:spPr>
      </p:pic>
      <p:sp>
        <p:nvSpPr>
          <p:cNvPr id="20" name="Slide Number Placeholder 5">
            <a:extLst>
              <a:ext uri="{FF2B5EF4-FFF2-40B4-BE49-F238E27FC236}">
                <a16:creationId xmlns:a16="http://schemas.microsoft.com/office/drawing/2014/main" id="{CE77B206-49F7-2B3D-46F6-5783EB06549D}"/>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9" name="TextBox 18">
            <a:extLst>
              <a:ext uri="{FF2B5EF4-FFF2-40B4-BE49-F238E27FC236}">
                <a16:creationId xmlns:a16="http://schemas.microsoft.com/office/drawing/2014/main" id="{41F7AE0E-D196-9918-5EDB-E9F6D1F5BFCD}"/>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674320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N Pic 5">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690CFD2-2C1B-7335-BF54-AD634A35EAF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710894" y="719799"/>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710895" y="2126098"/>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5" name="Graphic 4" descr="Nokia logo">
            <a:extLst>
              <a:ext uri="{FF2B5EF4-FFF2-40B4-BE49-F238E27FC236}">
                <a16:creationId xmlns:a16="http://schemas.microsoft.com/office/drawing/2014/main" id="{CEF8B1BA-0BB5-4F93-F0B9-7D5525BEC01C}"/>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8064701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 Blue gree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A7CBB0-A767-7247-8638-81BC366967B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3" name="Graphic 12">
            <a:extLst>
              <a:ext uri="{FF2B5EF4-FFF2-40B4-BE49-F238E27FC236}">
                <a16:creationId xmlns:a16="http://schemas.microsoft.com/office/drawing/2014/main" id="{8CEF710E-39E1-082B-B52C-E37B4EEF550E}"/>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9" name="Title 4">
            <a:extLst>
              <a:ext uri="{FF2B5EF4-FFF2-40B4-BE49-F238E27FC236}">
                <a16:creationId xmlns:a16="http://schemas.microsoft.com/office/drawing/2014/main" id="{9A3B12B3-A799-7EB4-75DA-BC0A7D70161D}"/>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BEDD8338-5A64-469A-E2DB-DF91FC185624}"/>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9" name="Slide Number Placeholder 5">
            <a:extLst>
              <a:ext uri="{FF2B5EF4-FFF2-40B4-BE49-F238E27FC236}">
                <a16:creationId xmlns:a16="http://schemas.microsoft.com/office/drawing/2014/main" id="{0A910EA0-FECD-D7DE-120C-8BC301ED58F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8BB79C81-C7D6-4DE3-0A04-D7E02DD8C66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921672E-D869-7D2B-159D-F174AB26977E}"/>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1956997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O Blue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370059-157B-625C-8521-D3FCF8A22DA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4" name="Graphic 13">
            <a:extLst>
              <a:ext uri="{FF2B5EF4-FFF2-40B4-BE49-F238E27FC236}">
                <a16:creationId xmlns:a16="http://schemas.microsoft.com/office/drawing/2014/main" id="{F41E3DBD-A4E2-6EF5-8073-EED87395D74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8" name="Title 4">
            <a:extLst>
              <a:ext uri="{FF2B5EF4-FFF2-40B4-BE49-F238E27FC236}">
                <a16:creationId xmlns:a16="http://schemas.microsoft.com/office/drawing/2014/main" id="{CA265AEB-E893-7C5A-2089-F8668DD28ED9}"/>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9" name="Text Placeholder 3">
            <a:extLst>
              <a:ext uri="{FF2B5EF4-FFF2-40B4-BE49-F238E27FC236}">
                <a16:creationId xmlns:a16="http://schemas.microsoft.com/office/drawing/2014/main" id="{89A21839-5A3E-48C8-8C8A-66E6CF919C97}"/>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7" name="Slide Number Placeholder 5">
            <a:extLst>
              <a:ext uri="{FF2B5EF4-FFF2-40B4-BE49-F238E27FC236}">
                <a16:creationId xmlns:a16="http://schemas.microsoft.com/office/drawing/2014/main" id="{17E9E3A5-43FE-813E-B36E-00A287E16B3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79647D8A-35E4-5375-137D-AE3FBB59F9F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6" name="Graphic 5" descr="Nokia logo">
            <a:extLst>
              <a:ext uri="{FF2B5EF4-FFF2-40B4-BE49-F238E27FC236}">
                <a16:creationId xmlns:a16="http://schemas.microsoft.com/office/drawing/2014/main" id="{3159A364-3F53-49BA-50D6-FD0686E3293E}"/>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3353311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O Blue green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20ED13-DCC3-ED6C-4FB2-2B64E7F0411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6" name="Graphic 15">
            <a:extLst>
              <a:ext uri="{FF2B5EF4-FFF2-40B4-BE49-F238E27FC236}">
                <a16:creationId xmlns:a16="http://schemas.microsoft.com/office/drawing/2014/main" id="{B9438AB4-120A-6B68-C6A3-6BD51CF52D24}"/>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6" name="Title 4">
            <a:extLst>
              <a:ext uri="{FF2B5EF4-FFF2-40B4-BE49-F238E27FC236}">
                <a16:creationId xmlns:a16="http://schemas.microsoft.com/office/drawing/2014/main" id="{D06AC820-889D-342D-C4F1-65579046FEB3}"/>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38C0E4A4-2F9E-C493-382A-9CBF0ED8AD5E}"/>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4" name="TextBox 3">
            <a:extLst>
              <a:ext uri="{FF2B5EF4-FFF2-40B4-BE49-F238E27FC236}">
                <a16:creationId xmlns:a16="http://schemas.microsoft.com/office/drawing/2014/main" id="{5054EB9F-8927-A3FE-8B84-2A5DA2E7EB1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5" name="Slide Number Placeholder 5">
            <a:extLst>
              <a:ext uri="{FF2B5EF4-FFF2-40B4-BE49-F238E27FC236}">
                <a16:creationId xmlns:a16="http://schemas.microsoft.com/office/drawing/2014/main" id="{E1049C86-481E-BCA9-382A-A561EA22CA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7" name="Graphic 6" descr="Nokia logo">
            <a:extLst>
              <a:ext uri="{FF2B5EF4-FFF2-40B4-BE49-F238E27FC236}">
                <a16:creationId xmlns:a16="http://schemas.microsoft.com/office/drawing/2014/main" id="{A036063D-3B25-4CF1-DB6F-72093DB7B48A}"/>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4390347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O Whi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7D5AF06-6AF8-9002-BEDC-176CB57496A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5084"/>
          <a:stretch/>
        </p:blipFill>
        <p:spPr>
          <a:xfrm>
            <a:off x="5126775" y="0"/>
            <a:ext cx="4017225" cy="5143500"/>
          </a:xfrm>
          <a:prstGeom prst="rect">
            <a:avLst/>
          </a:prstGeom>
        </p:spPr>
      </p:pic>
      <p:sp>
        <p:nvSpPr>
          <p:cNvPr id="14" name="Title 4">
            <a:extLst>
              <a:ext uri="{FF2B5EF4-FFF2-40B4-BE49-F238E27FC236}">
                <a16:creationId xmlns:a16="http://schemas.microsoft.com/office/drawing/2014/main" id="{2EB43E8F-27C8-8759-7A98-CAA935E7823A}"/>
              </a:ext>
            </a:extLst>
          </p:cNvPr>
          <p:cNvSpPr>
            <a:spLocks noGrp="1"/>
          </p:cNvSpPr>
          <p:nvPr>
            <p:ph type="title" hasCustomPrompt="1"/>
          </p:nvPr>
        </p:nvSpPr>
        <p:spPr>
          <a:xfrm>
            <a:off x="417531" y="900000"/>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5" name="Text Placeholder 3">
            <a:extLst>
              <a:ext uri="{FF2B5EF4-FFF2-40B4-BE49-F238E27FC236}">
                <a16:creationId xmlns:a16="http://schemas.microsoft.com/office/drawing/2014/main" id="{CE8D2D46-B066-616E-7306-CE64233C730C}"/>
              </a:ext>
            </a:extLst>
          </p:cNvPr>
          <p:cNvSpPr>
            <a:spLocks noGrp="1"/>
          </p:cNvSpPr>
          <p:nvPr>
            <p:ph type="body" sz="quarter" idx="12" hasCustomPrompt="1"/>
          </p:nvPr>
        </p:nvSpPr>
        <p:spPr>
          <a:xfrm>
            <a:off x="417531" y="234000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6" name="Slide Number Placeholder 5">
            <a:extLst>
              <a:ext uri="{FF2B5EF4-FFF2-40B4-BE49-F238E27FC236}">
                <a16:creationId xmlns:a16="http://schemas.microsoft.com/office/drawing/2014/main" id="{D74832A1-1A29-5A85-3CD7-02108B35D94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0A7A7115-EA83-4FF6-C9AA-23524B051F6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256B8AB-F671-364A-E851-3FD12238AA6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1148" y="2417035"/>
            <a:ext cx="1368000" cy="308246"/>
          </a:xfrm>
          <a:prstGeom prst="rect">
            <a:avLst/>
          </a:prstGeom>
        </p:spPr>
      </p:pic>
    </p:spTree>
    <p:extLst>
      <p:ext uri="{BB962C8B-B14F-4D97-AF65-F5344CB8AC3E}">
        <p14:creationId xmlns:p14="http://schemas.microsoft.com/office/powerpoint/2010/main" val="3266160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O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8861E-D4DD-2810-FD84-1DB955571C3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Graphic 6" descr="Nokia logo">
            <a:extLst>
              <a:ext uri="{FF2B5EF4-FFF2-40B4-BE49-F238E27FC236}">
                <a16:creationId xmlns:a16="http://schemas.microsoft.com/office/drawing/2014/main" id="{F644B64C-1E73-0D1A-EAC2-6C1ED0E520D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17894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O Pic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C36A70-78FE-4D3C-6B51-689F4C620E2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Graphic 1" descr="Nokia logo">
            <a:extLst>
              <a:ext uri="{FF2B5EF4-FFF2-40B4-BE49-F238E27FC236}">
                <a16:creationId xmlns:a16="http://schemas.microsoft.com/office/drawing/2014/main" id="{B31D7355-75E0-B3E5-9F7B-4A0FDD63B291}"/>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2085983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O Pic 4">
    <p:spTree>
      <p:nvGrpSpPr>
        <p:cNvPr id="1" name=""/>
        <p:cNvGrpSpPr/>
        <p:nvPr/>
      </p:nvGrpSpPr>
      <p:grpSpPr>
        <a:xfrm>
          <a:off x="0" y="0"/>
          <a:ext cx="0" cy="0"/>
          <a:chOff x="0" y="0"/>
          <a:chExt cx="0" cy="0"/>
        </a:xfrm>
      </p:grpSpPr>
      <p:pic>
        <p:nvPicPr>
          <p:cNvPr id="2" name="Picture 1" descr="Men in a bucket on a power line with a Nokia O amplifie">
            <a:extLst>
              <a:ext uri="{FF2B5EF4-FFF2-40B4-BE49-F238E27FC236}">
                <a16:creationId xmlns:a16="http://schemas.microsoft.com/office/drawing/2014/main" id="{CEE775B9-48D1-18A4-9F67-DA310EAE3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Graphic 6" descr="Nokia logo">
            <a:extLst>
              <a:ext uri="{FF2B5EF4-FFF2-40B4-BE49-F238E27FC236}">
                <a16:creationId xmlns:a16="http://schemas.microsoft.com/office/drawing/2014/main" id="{E2D15E15-461D-4653-8AAE-B6F0A35C449C}"/>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31" y="570133"/>
            <a:ext cx="1368000" cy="308246"/>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rtl="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199360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K Red oran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8FCEB48-BE41-308F-33AB-94163C02BF5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0" name="Graphic 9">
            <a:extLst>
              <a:ext uri="{FF2B5EF4-FFF2-40B4-BE49-F238E27FC236}">
                <a16:creationId xmlns:a16="http://schemas.microsoft.com/office/drawing/2014/main" id="{193793F7-1073-3781-E44D-DD541B786672}"/>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DF372165-1480-FF4B-FD8E-0169E8CD195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074773A7-3EAC-2961-24D3-842784349AA5}"/>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246558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Bulletpoint text 1 col">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BC890568-C3A4-9412-84D4-91BFC2DF56E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CA3227FE-6468-9FF9-286E-688D20A40EF4}"/>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76EFBCA-F2A9-DB62-4D3E-60E897B89B5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FD95910B-6C91-D297-584C-3D1533AECBE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050898E8-3EA0-DF94-8725-EB617F3DE24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D61FF18-0BA2-46E4-85DF-332117D1237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4B9A6F0D-F016-F84E-EFD2-D2B1590A880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5810542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K Blu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FF1A58D-53A4-65F6-8F2B-645D65C5331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Graphic 3">
            <a:extLst>
              <a:ext uri="{FF2B5EF4-FFF2-40B4-BE49-F238E27FC236}">
                <a16:creationId xmlns:a16="http://schemas.microsoft.com/office/drawing/2014/main" id="{5166BBE5-C86E-3E87-A7C5-F29BE64D716D}"/>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5" name="Title 4">
            <a:extLst>
              <a:ext uri="{FF2B5EF4-FFF2-40B4-BE49-F238E27FC236}">
                <a16:creationId xmlns:a16="http://schemas.microsoft.com/office/drawing/2014/main" id="{651B7E9D-D552-81A8-07CE-C85143F970BC}"/>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2BF972D4-3000-87A0-9E6C-C622A2B7C6C0}"/>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7A5600B8-EF33-4C46-87E9-1A51B9580A9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D8B4807D-C6CB-B42F-7CAC-4B1E0264A61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0867E842-F647-BDFD-ACA4-0E8E59417245}"/>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1189454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K Pi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6FC2EA8D-9B55-82D4-9907-1F87FBE3A618}"/>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3295573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K 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F4EAC9-01A1-ED6A-B271-D7FC17A6D29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8798"/>
          <a:stretch/>
        </p:blipFill>
        <p:spPr>
          <a:xfrm>
            <a:off x="4966626" y="0"/>
            <a:ext cx="4177374" cy="5144400"/>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657F589E-FBBE-97EC-13A5-832B29CCC362}"/>
              </a:ext>
              <a:ext uri="{C183D7F6-B498-43B3-948B-1728B52AA6E4}">
                <adec:decorative xmlns:adec="http://schemas.microsoft.com/office/drawing/2017/decorative" val="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40059290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K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92515-C784-AFAE-231C-BDCF3267863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Picture 3">
            <a:extLst>
              <a:ext uri="{FF2B5EF4-FFF2-40B4-BE49-F238E27FC236}">
                <a16:creationId xmlns:a16="http://schemas.microsoft.com/office/drawing/2014/main" id="{A094D74C-5AF1-763F-C6B0-6E8B025097D5}"/>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71479" y="0"/>
            <a:ext cx="7772521" cy="5143500"/>
          </a:xfrm>
          <a:prstGeom prst="rect">
            <a:avLst/>
          </a:prstGeom>
        </p:spPr>
      </p:pic>
      <p:pic>
        <p:nvPicPr>
          <p:cNvPr id="3" name="Graphic 2" descr="Nokia logo">
            <a:extLst>
              <a:ext uri="{FF2B5EF4-FFF2-40B4-BE49-F238E27FC236}">
                <a16:creationId xmlns:a16="http://schemas.microsoft.com/office/drawing/2014/main" id="{09BB6185-28F5-539E-C35D-3934B81C898B}"/>
              </a:ext>
              <a:ext uri="{C183D7F6-B498-43B3-948B-1728B52AA6E4}">
                <adec:decorative xmlns:adec="http://schemas.microsoft.com/office/drawing/2017/decorative" val="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531" y="570133"/>
            <a:ext cx="1368000" cy="308246"/>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417531" y="1634673"/>
            <a:ext cx="4384406"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266631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K Pic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1AA1F-A67F-147D-5600-E1BA5DD20A4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417531" y="1634673"/>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E6EEA8DF-D18C-BAD8-7580-C1F33A78FBA2}"/>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2338900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K Pic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0DDB-8C8C-92E3-4545-B4040D00464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710894" y="719799"/>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710895" y="2126098"/>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1965B2CE-72E2-86D8-13B6-4B69A6A6D0CE}"/>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397" y="426898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547635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K Pic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AFA19-8C7F-E142-85CB-2612BE62F35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A51CA56-E41B-3107-2323-5745CABE071D}"/>
              </a:ext>
              <a:ext uri="{C183D7F6-B498-43B3-948B-1728B52AA6E4}">
                <adec:decorative xmlns:adec="http://schemas.microsoft.com/office/drawing/2017/decorative" val="1"/>
              </a:ext>
            </a:extLst>
          </p:cNvPr>
          <p:cNvSpPr/>
          <p:nvPr userDrawn="1"/>
        </p:nvSpPr>
        <p:spPr>
          <a:xfrm>
            <a:off x="5965842" y="0"/>
            <a:ext cx="3178158" cy="5143500"/>
          </a:xfrm>
          <a:prstGeom prst="rect">
            <a:avLst/>
          </a:prstGeom>
          <a:gradFill flip="none" rotWithShape="1">
            <a:gsLst>
              <a:gs pos="0">
                <a:srgbClr val="6BA602"/>
              </a:gs>
              <a:gs pos="53000">
                <a:srgbClr val="6BA602">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0"/>
              </a:spcAft>
              <a:buSzPct val="100000"/>
            </a:pPr>
            <a:endParaRPr lang="en-US" sz="1200">
              <a:solidFill>
                <a:schemeClr val="bg1"/>
              </a:solidFill>
            </a:endParaRPr>
          </a:p>
        </p:txBody>
      </p:sp>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844578" y="1430652"/>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844579" y="2836951"/>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06E8345C-AD76-AA88-22D8-DFC056420E9E}"/>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397" y="426898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3646957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K Pic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5ADB4-D2AF-9F78-817D-2989526AA9E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417531" y="1634673"/>
            <a:ext cx="458092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2" name="TextBox 1">
            <a:extLst>
              <a:ext uri="{FF2B5EF4-FFF2-40B4-BE49-F238E27FC236}">
                <a16:creationId xmlns:a16="http://schemas.microsoft.com/office/drawing/2014/main" id="{DF372165-1480-FF4B-FD8E-0169E8CD195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3" name="Graphic 2" descr="Nokia logo">
            <a:extLst>
              <a:ext uri="{FF2B5EF4-FFF2-40B4-BE49-F238E27FC236}">
                <a16:creationId xmlns:a16="http://schemas.microsoft.com/office/drawing/2014/main" id="{61D80F37-AD72-C9D5-E8B9-C2EAA61289D5}"/>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120" y="2417035"/>
            <a:ext cx="1368000" cy="308246"/>
          </a:xfrm>
          <a:prstGeom prst="rect">
            <a:avLst/>
          </a:prstGeom>
        </p:spPr>
      </p:pic>
    </p:spTree>
    <p:extLst>
      <p:ext uri="{BB962C8B-B14F-4D97-AF65-F5344CB8AC3E}">
        <p14:creationId xmlns:p14="http://schemas.microsoft.com/office/powerpoint/2010/main" val="39665346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ntent pic 1">
    <p:bg>
      <p:bgPr>
        <a:solidFill>
          <a:schemeClr val="tx1"/>
        </a:solidFill>
        <a:effectLst/>
      </p:bgPr>
    </p:bg>
    <p:spTree>
      <p:nvGrpSpPr>
        <p:cNvPr id="1" name=""/>
        <p:cNvGrpSpPr/>
        <p:nvPr/>
      </p:nvGrpSpPr>
      <p:grpSpPr>
        <a:xfrm>
          <a:off x="0" y="0"/>
          <a:ext cx="0" cy="0"/>
          <a:chOff x="0" y="0"/>
          <a:chExt cx="0" cy="0"/>
        </a:xfrm>
      </p:grpSpPr>
      <p:pic>
        <p:nvPicPr>
          <p:cNvPr id="2" name="Media Placeholder 18">
            <a:extLst>
              <a:ext uri="{FF2B5EF4-FFF2-40B4-BE49-F238E27FC236}">
                <a16:creationId xmlns:a16="http://schemas.microsoft.com/office/drawing/2014/main" id="{0278DF0D-7F10-BB8F-FF8C-B24DD9F52FC9}"/>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
          <a:stretch/>
        </p:blipFill>
        <p:spPr>
          <a:xfrm>
            <a:off x="0" y="0"/>
            <a:ext cx="9151998" cy="5143500"/>
          </a:xfrm>
          <a:prstGeom prst="rect">
            <a:avLst/>
          </a:prstGeom>
        </p:spPr>
      </p:pic>
      <p:sp>
        <p:nvSpPr>
          <p:cNvPr id="10" name="Rectangle 9">
            <a:extLst>
              <a:ext uri="{FF2B5EF4-FFF2-40B4-BE49-F238E27FC236}">
                <a16:creationId xmlns:a16="http://schemas.microsoft.com/office/drawing/2014/main" id="{F5BB7655-C662-FCCF-E614-F79DC8B5D744}"/>
              </a:ext>
              <a:ext uri="{C183D7F6-B498-43B3-948B-1728B52AA6E4}">
                <adec:decorative xmlns:adec="http://schemas.microsoft.com/office/drawing/2017/decorative" val="1"/>
              </a:ext>
            </a:extLst>
          </p:cNvPr>
          <p:cNvSpPr/>
          <p:nvPr userDrawn="1"/>
        </p:nvSpPr>
        <p:spPr>
          <a:xfrm>
            <a:off x="-1" y="1039170"/>
            <a:ext cx="9144001" cy="4104330"/>
          </a:xfrm>
          <a:prstGeom prst="rect">
            <a:avLst/>
          </a:prstGeom>
          <a:gradFill>
            <a:gsLst>
              <a:gs pos="57000">
                <a:schemeClr val="accent1">
                  <a:alpha val="0"/>
                </a:schemeClr>
              </a:gs>
              <a:gs pos="100000">
                <a:schemeClr val="accent1">
                  <a:alpha val="3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tx2"/>
              </a:solidFill>
            </a:endParaRPr>
          </a:p>
        </p:txBody>
      </p:sp>
      <p:sp>
        <p:nvSpPr>
          <p:cNvPr id="13" name="Title 4">
            <a:extLst>
              <a:ext uri="{FF2B5EF4-FFF2-40B4-BE49-F238E27FC236}">
                <a16:creationId xmlns:a16="http://schemas.microsoft.com/office/drawing/2014/main" id="{AB949938-CE12-C58B-D339-81A6BDCD919F}"/>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0E36A63A-E78A-28A0-035B-62F92AD66810}"/>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D278C8A-4470-3E3E-ED22-E0333BDC729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BB937390-63D5-3E5C-5017-6C0EFAC8BC3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16514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ntent pic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02D9F2-61E7-68C8-7C1E-301381285CF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6" name="Picture 5">
            <a:extLst>
              <a:ext uri="{FF2B5EF4-FFF2-40B4-BE49-F238E27FC236}">
                <a16:creationId xmlns:a16="http://schemas.microsoft.com/office/drawing/2014/main" id="{C6A707D2-31FF-9624-CE15-D785171B033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83054" y="133404"/>
            <a:ext cx="5460422" cy="5010096"/>
          </a:xfrm>
          <a:prstGeom prst="rect">
            <a:avLst/>
          </a:prstGeom>
        </p:spPr>
      </p:pic>
      <p:sp>
        <p:nvSpPr>
          <p:cNvPr id="10" name="Title 4">
            <a:extLst>
              <a:ext uri="{FF2B5EF4-FFF2-40B4-BE49-F238E27FC236}">
                <a16:creationId xmlns:a16="http://schemas.microsoft.com/office/drawing/2014/main" id="{3638BA8F-22A1-C526-2B63-B19958F5F207}"/>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9EA23941-7CD0-A518-E8E0-198AC3370A7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13" name="Text Placeholder 12">
            <a:extLst>
              <a:ext uri="{FF2B5EF4-FFF2-40B4-BE49-F238E27FC236}">
                <a16:creationId xmlns:a16="http://schemas.microsoft.com/office/drawing/2014/main" id="{987FDC6D-FA6D-680C-FFA9-146611FE1971}"/>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bg1"/>
                </a:solidFill>
              </a:defRPr>
            </a:lvl1pPr>
            <a:lvl2pPr marL="180000" indent="0">
              <a:lnSpc>
                <a:spcPct val="100000"/>
              </a:lnSpc>
              <a:spcBef>
                <a:spcPts val="0"/>
              </a:spcBef>
              <a:spcAft>
                <a:spcPts val="600"/>
              </a:spcAft>
              <a:buSzPct val="70000"/>
              <a:buNone/>
              <a:defRPr sz="1200">
                <a:solidFill>
                  <a:schemeClr val="bg1"/>
                </a:solidFill>
              </a:defRPr>
            </a:lvl2pPr>
            <a:lvl3pPr marL="360000" indent="0">
              <a:lnSpc>
                <a:spcPct val="100000"/>
              </a:lnSpc>
              <a:spcBef>
                <a:spcPts val="0"/>
              </a:spcBef>
              <a:spcAft>
                <a:spcPts val="600"/>
              </a:spcAft>
              <a:buSzPct val="70000"/>
              <a:buNone/>
              <a:defRPr sz="1200">
                <a:solidFill>
                  <a:schemeClr val="bg1"/>
                </a:solidFill>
              </a:defRPr>
            </a:lvl3pPr>
            <a:lvl4pPr marL="540000" indent="0">
              <a:lnSpc>
                <a:spcPct val="100000"/>
              </a:lnSpc>
              <a:spcBef>
                <a:spcPts val="0"/>
              </a:spcBef>
              <a:spcAft>
                <a:spcPts val="600"/>
              </a:spcAft>
              <a:buSzPct val="70000"/>
              <a:buNone/>
              <a:defRPr sz="1200">
                <a:solidFill>
                  <a:schemeClr val="bg1"/>
                </a:solidFill>
              </a:defRPr>
            </a:lvl4pPr>
            <a:lvl5pPr marL="720000" indent="0">
              <a:lnSpc>
                <a:spcPct val="100000"/>
              </a:lnSpc>
              <a:spcBef>
                <a:spcPts val="0"/>
              </a:spcBef>
              <a:spcAft>
                <a:spcPts val="600"/>
              </a:spcAft>
              <a:buSzPct val="70000"/>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98EE661-EA33-3331-6791-EDCCFB5FF89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7F21C2BA-9E32-AA38-9890-4D0AF3A9448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333FE55A-CB2B-A69B-B348-0D7031EA43A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C5979B6E-571B-19E9-D17C-4D9B9FC017A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58541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Bulletpoint text 2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3680CF7D-508D-6A1E-7BA8-455DE3AB04D1}"/>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364BF77D-3FDD-4087-FCB6-140F4D1E4690}"/>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ED75580-5FAF-E6C5-DFED-1F462D82E3A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E3A67328-00EF-5713-CA06-6BF95B77591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D99270B0-8AD2-BEC7-6542-1B90E336B90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65EB5894-B0A6-D8F1-AD97-D6E4D056DDA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302DAEC4-26F4-5A19-1880-D3326A33BB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013635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Content pic 5">
    <p:bg>
      <p:bgPr>
        <a:solidFill>
          <a:schemeClr val="tx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78A79396-7BF6-A651-6660-870E65E24C72}"/>
              </a:ext>
              <a:ext uri="{C183D7F6-B498-43B3-948B-1728B52AA6E4}">
                <adec:decorative xmlns:adec="http://schemas.microsoft.com/office/drawing/2017/decorative" val="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flipH="1">
            <a:off x="-1649"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4371206-886E-CD65-27C2-B010C85F0168}"/>
              </a:ext>
              <a:ext uri="{C183D7F6-B498-43B3-948B-1728B52AA6E4}">
                <adec:decorative xmlns:adec="http://schemas.microsoft.com/office/drawing/2017/decorative" val="1"/>
              </a:ext>
            </a:extLst>
          </p:cNvPr>
          <p:cNvSpPr/>
          <p:nvPr userDrawn="1"/>
        </p:nvSpPr>
        <p:spPr>
          <a:xfrm>
            <a:off x="0" y="0"/>
            <a:ext cx="9144000" cy="5143500"/>
          </a:xfrm>
          <a:prstGeom prst="rect">
            <a:avLst/>
          </a:prstGeom>
          <a:gradFill flip="none" rotWithShape="1">
            <a:gsLst>
              <a:gs pos="25000">
                <a:srgbClr val="001135">
                  <a:alpha val="80780"/>
                </a:srgbClr>
              </a:gs>
              <a:gs pos="99000">
                <a:srgbClr val="00113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p>
        </p:txBody>
      </p:sp>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1551888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3 Content pic 5">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D8FECF-7E9C-FB07-78EE-09C2F046094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761625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Green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BC244E-62D2-236F-4DC8-EEBFE9AF287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9" name="Title 1">
            <a:extLst>
              <a:ext uri="{FF2B5EF4-FFF2-40B4-BE49-F238E27FC236}">
                <a16:creationId xmlns:a16="http://schemas.microsoft.com/office/drawing/2014/main" id="{A037E71A-4D16-4C1C-A453-30E9D3B343DF}"/>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A844BE02-2625-0E61-D864-E5DDC07EC96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AB7B8C5E-2A02-500E-7B19-869B39D9A89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6F4482E1-B955-5AAC-32CD-3F73ACC6EDA6}"/>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1067757F-8A0C-FCEC-EB62-74E36F8E5EB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9E92399-CC16-9177-2657-E4899DE3837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315759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Blue pi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F07AED-C885-0A94-CE92-AD0235762C6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3764D072-CBD7-9879-C7EC-98D8F2A92F99}"/>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7" name="Slide Number Placeholder 5">
            <a:extLst>
              <a:ext uri="{FF2B5EF4-FFF2-40B4-BE49-F238E27FC236}">
                <a16:creationId xmlns:a16="http://schemas.microsoft.com/office/drawing/2014/main" id="{02A1F2F7-3255-A552-A703-7C9BCD3C4BA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6857A933-0F5D-EB6F-6781-ACE4F612BDF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25A437C-B612-5DB3-E91B-8A67096D8011}"/>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C4DEFCE-5A10-8D7A-C10A-5C24EDCFF87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3008810B-99B1-0DE4-23E6-02B4DA29146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25720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D17980-F783-4A27-87DC-42985B6C77B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704A15B7-63F0-3CCD-2D47-55F12E499A68}"/>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7E83870-7680-0EC5-A60C-DDC82D20159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FB666C31-62D7-CEFA-FFA5-6E39B2A9667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7669655E-E552-3FD9-7A57-C2346D0417B9}"/>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26AEA66-94E0-CBBE-2810-477A8B621DF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3709798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Blue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1D2CA4-939C-12C2-DF49-53BE4EA4C10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D50827C9-11A5-EF89-4AB8-AB3618FD7A80}"/>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F513913-81F1-BE35-BEE1-E4F3B331C19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5990E264-5D0F-60E1-079B-4D9441DFD2F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F0253DF-B46F-5A80-914E-0930C7B2949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FC57D9E6-836B-E344-7053-C5B54572FBF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83B5421E-4ADD-A198-F29A-1E6995BF576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280560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Orange r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BF0FE-66B0-30DC-7C7E-0C60AC62082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C2D7F188-67FC-ABEB-05B5-3DA22010A13C}"/>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2FA5559B-7244-EAEC-5F81-57659F88355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CBC8F3BE-DF4E-616F-9E87-42409E45FB7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C661D9D1-ED6E-8ED2-ED89-E9A94AC11037}"/>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7ACCA25F-B787-0F46-0666-1B57C451AAD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0429169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Blue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98BFE0-FEAC-1333-6BF5-7907903B2D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itle 1">
            <a:extLst>
              <a:ext uri="{FF2B5EF4-FFF2-40B4-BE49-F238E27FC236}">
                <a16:creationId xmlns:a16="http://schemas.microsoft.com/office/drawing/2014/main" id="{0286B9DA-CAB9-E469-12B0-C0346B9DC4E3}"/>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7AC91DB6-E398-955E-AA6E-6AE046DE825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08C83F-D17C-0CF7-307E-6CDC00953C2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5A2EF8D6-D7CD-1DE1-547B-A7FE3CF1F23B}"/>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A8D2C2D-8FBB-781E-417F-B5D858DD4BB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EF5C81FB-4A41-2E38-2638-F82CC70C7B5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3510216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C9534-D4F4-B471-C3A8-8380F72B349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7" name="Title 1">
            <a:extLst>
              <a:ext uri="{FF2B5EF4-FFF2-40B4-BE49-F238E27FC236}">
                <a16:creationId xmlns:a16="http://schemas.microsoft.com/office/drawing/2014/main" id="{20E8375E-A8AD-BD21-762F-D12529F860EC}"/>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Divider pages </a:t>
            </a:r>
            <a:br>
              <a:rPr lang="en-US"/>
            </a:br>
            <a:r>
              <a:rPr lang="en-US"/>
              <a:t>or large quotes</a:t>
            </a:r>
          </a:p>
        </p:txBody>
      </p:sp>
      <p:sp>
        <p:nvSpPr>
          <p:cNvPr id="6" name="Slide Number Placeholder 5">
            <a:extLst>
              <a:ext uri="{FF2B5EF4-FFF2-40B4-BE49-F238E27FC236}">
                <a16:creationId xmlns:a16="http://schemas.microsoft.com/office/drawing/2014/main" id="{8957137A-1370-497D-30A9-2885B2A47AC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0294544-7EC4-ED46-6173-E3A78AF1175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37B62533-4CCB-A9F5-1EE5-199D23C1544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D15844B-56C3-0508-2515-0AFFA9A8C1C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3761BFBE-2F2E-2C4F-848A-E8505169811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413868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Header Pi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999E7-EF2D-B989-BACB-96E1C8BB882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14" name="Title 4">
            <a:extLst>
              <a:ext uri="{FF2B5EF4-FFF2-40B4-BE49-F238E27FC236}">
                <a16:creationId xmlns:a16="http://schemas.microsoft.com/office/drawing/2014/main" id="{03C32FD9-B575-B088-F4D3-42B48E0622B6}"/>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D59C41C8-93A0-7C96-5DD0-AC829DDB636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4" name="Slide Number Placeholder 5">
            <a:extLst>
              <a:ext uri="{FF2B5EF4-FFF2-40B4-BE49-F238E27FC236}">
                <a16:creationId xmlns:a16="http://schemas.microsoft.com/office/drawing/2014/main" id="{1D98B62A-7E27-3CC8-206A-E110F9366C6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F67C385F-9E05-8EDE-1535-3F794D81FC5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E9B7065F-D77A-0916-E0D0-0FC3E19379B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50A1F98B-78E0-1ED0-E1B9-E6B7B776EF1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797598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 Bulletpoint text 3 col">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7883FFFC-5BC6-5F4B-7D91-BA6E5A6A711C}"/>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7" name="Text Placeholder 5">
            <a:extLst>
              <a:ext uri="{FF2B5EF4-FFF2-40B4-BE49-F238E27FC236}">
                <a16:creationId xmlns:a16="http://schemas.microsoft.com/office/drawing/2014/main" id="{FAA3081D-6AA5-1E61-AD80-807985659C3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CA67C43-66D6-847E-98DC-61F9029ECC0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F8E66B8-C798-B992-2C68-B85351E1170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13541309-5DF9-5C6B-86F9-82A1DB283E6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A1277FE0-ECBC-0B62-6936-4A9C8E1CE89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2" name="Graphic 11" descr="Nokia Logo">
            <a:extLst>
              <a:ext uri="{FF2B5EF4-FFF2-40B4-BE49-F238E27FC236}">
                <a16:creationId xmlns:a16="http://schemas.microsoft.com/office/drawing/2014/main" id="{7BF24453-1D2B-0D99-269E-C4DA21527F10}"/>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1496995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71ABB-1BF6-207C-8324-84800D2C5C5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8964B123-D19A-2338-1D64-863839FD10F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3160803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1E7EB-07E5-D828-EFB0-548DDE8131D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9E924A02-1A30-416D-9348-04034A1D832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1169999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3571B-0777-1D96-096C-6E1D26B8219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4BBA0006-655D-C416-FAE7-8603AC98D02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7734287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486FD-7EC4-CDCF-2EB1-8273369AD8B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CE81493E-0EA3-98E8-E5BC-F5319B7BDEA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25329119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07D03-89F3-2416-C72F-E4021AB5CD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4" name="Graphic 3" descr="Nokia logo">
            <a:extLst>
              <a:ext uri="{FF2B5EF4-FFF2-40B4-BE49-F238E27FC236}">
                <a16:creationId xmlns:a16="http://schemas.microsoft.com/office/drawing/2014/main" id="{A75D244D-7CB9-E6AD-BCC3-EE10290A09A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1376860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E0CA1-CC11-8BB0-3FAD-9853BD3E2A2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5" name="Graphic 4" descr="Nokia logo">
            <a:extLst>
              <a:ext uri="{FF2B5EF4-FFF2-40B4-BE49-F238E27FC236}">
                <a16:creationId xmlns:a16="http://schemas.microsoft.com/office/drawing/2014/main" id="{185A3FC1-FA47-5A34-027D-BD062044AD8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38959126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81FDD-EA21-7356-ADEC-7FE4C88FFD3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58" y="0"/>
            <a:ext cx="9144000" cy="5143500"/>
          </a:xfrm>
          <a:prstGeom prst="rect">
            <a:avLst/>
          </a:prstGeom>
        </p:spPr>
      </p:pic>
      <p:pic>
        <p:nvPicPr>
          <p:cNvPr id="4" name="Graphic 3" descr="Nokia logo">
            <a:extLst>
              <a:ext uri="{FF2B5EF4-FFF2-40B4-BE49-F238E27FC236}">
                <a16:creationId xmlns:a16="http://schemas.microsoft.com/office/drawing/2014/main" id="{ED5BACB3-1ACD-FD57-E2A1-36BE68E459B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21600233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Graphic 3" descr="Nokia logo">
            <a:extLst>
              <a:ext uri="{FF2B5EF4-FFF2-40B4-BE49-F238E27FC236}">
                <a16:creationId xmlns:a16="http://schemas.microsoft.com/office/drawing/2014/main" id="{ED5BACB3-1ACD-FD57-E2A1-36BE68E459B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4770" y="1954989"/>
            <a:ext cx="5474460" cy="1233522"/>
          </a:xfrm>
          <a:prstGeom prst="rect">
            <a:avLst/>
          </a:prstGeom>
        </p:spPr>
      </p:pic>
    </p:spTree>
    <p:extLst>
      <p:ext uri="{BB962C8B-B14F-4D97-AF65-F5344CB8AC3E}">
        <p14:creationId xmlns:p14="http://schemas.microsoft.com/office/powerpoint/2010/main" val="23961850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1.2 Tit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EAB3A64-5D7E-7419-D1F8-F2507FC2C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9" name="TextBox 8">
            <a:extLst>
              <a:ext uri="{FF2B5EF4-FFF2-40B4-BE49-F238E27FC236}">
                <a16:creationId xmlns:a16="http://schemas.microsoft.com/office/drawing/2014/main" id="{55C1BFCD-6D0E-9392-8AF1-AA5AC554C5C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0" name="Slide Number Placeholder 5">
            <a:extLst>
              <a:ext uri="{FF2B5EF4-FFF2-40B4-BE49-F238E27FC236}">
                <a16:creationId xmlns:a16="http://schemas.microsoft.com/office/drawing/2014/main" id="{660ADFB8-3432-B307-E345-E3F3BD40FB23}"/>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5" name="Graphic 4">
            <a:extLst>
              <a:ext uri="{FF2B5EF4-FFF2-40B4-BE49-F238E27FC236}">
                <a16:creationId xmlns:a16="http://schemas.microsoft.com/office/drawing/2014/main" id="{1D03AB4F-BC0F-1377-712C-39852D81CF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246352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4E9A04A-3145-3809-19A7-33EF3021A9A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0FF79836-BBB3-F465-E1C5-425AB4A83E4B}"/>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4" name="Straight Connector 3">
            <a:extLst>
              <a:ext uri="{FF2B5EF4-FFF2-40B4-BE49-F238E27FC236}">
                <a16:creationId xmlns:a16="http://schemas.microsoft.com/office/drawing/2014/main" id="{E5C3DF80-A3E4-DDDB-D584-7BEE3A84C96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16E76675-E286-0D90-FB5C-6C963712349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E5F6DF56-1BC2-2F0B-C57B-C1D817B14910}"/>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17190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 Bulletpoint text 4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0CD56D63-9D4E-1527-F818-E9DFBC09B0C4}"/>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8D38CEF1-9906-3101-607B-44C4FE0B4E16}"/>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9115B87B-934C-0F92-5F93-D343BD44B66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93DA646D-5F97-9D8A-4598-A0C98D4634E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4" name="Straight Connector 13">
            <a:extLst>
              <a:ext uri="{FF2B5EF4-FFF2-40B4-BE49-F238E27FC236}">
                <a16:creationId xmlns:a16="http://schemas.microsoft.com/office/drawing/2014/main" id="{8A8ACD5F-A24E-63B2-613E-389C53F45207}"/>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45A16F44-B403-571B-AD0A-B6A86614B77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3" name="Graphic 12" descr="Nokia Logo">
            <a:extLst>
              <a:ext uri="{FF2B5EF4-FFF2-40B4-BE49-F238E27FC236}">
                <a16:creationId xmlns:a16="http://schemas.microsoft.com/office/drawing/2014/main" id="{9DEAEA85-0D4F-9315-1D56-FE86EBBA726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9578519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 Title">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321756D8-5A9F-1C22-A89A-EF8B18E34D38}"/>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0" name="Text Placeholder 5">
            <a:extLst>
              <a:ext uri="{FF2B5EF4-FFF2-40B4-BE49-F238E27FC236}">
                <a16:creationId xmlns:a16="http://schemas.microsoft.com/office/drawing/2014/main" id="{1DC3DC6D-C5E2-32BD-7037-4112346E9BA5}"/>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14" name="Slide Number Placeholder 5">
            <a:extLst>
              <a:ext uri="{FF2B5EF4-FFF2-40B4-BE49-F238E27FC236}">
                <a16:creationId xmlns:a16="http://schemas.microsoft.com/office/drawing/2014/main" id="{AB509751-E824-3979-F221-A742B654E0C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3" name="TextBox 12">
            <a:extLst>
              <a:ext uri="{FF2B5EF4-FFF2-40B4-BE49-F238E27FC236}">
                <a16:creationId xmlns:a16="http://schemas.microsoft.com/office/drawing/2014/main" id="{7F7DE4C9-FBB8-8A4B-2DB4-4E815C009D5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C1EF9D7C-B9BF-ACBC-3985-F2E252AED7C1}"/>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EDDFD53A-DF6B-C791-DBA9-4B63437DA8D3}"/>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4438E2DC-AC73-500B-8973-5546E87178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983004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3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66B08DCF-1DB4-720A-452A-F597CB7BA5BB}"/>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710571FD-4027-76D7-14A7-8C7029D71E0D}"/>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tx1"/>
                </a:solidFill>
              </a:defRPr>
            </a:lvl1pPr>
            <a:lvl2pPr marL="180000" indent="0">
              <a:lnSpc>
                <a:spcPct val="100000"/>
              </a:lnSpc>
              <a:spcBef>
                <a:spcPts val="0"/>
              </a:spcBef>
              <a:spcAft>
                <a:spcPts val="600"/>
              </a:spcAft>
              <a:buSzPct val="70000"/>
              <a:buNone/>
              <a:defRPr sz="1200">
                <a:solidFill>
                  <a:schemeClr val="tx1"/>
                </a:solidFill>
              </a:defRPr>
            </a:lvl2pPr>
            <a:lvl3pPr marL="360000" indent="0">
              <a:lnSpc>
                <a:spcPct val="100000"/>
              </a:lnSpc>
              <a:spcBef>
                <a:spcPts val="0"/>
              </a:spcBef>
              <a:spcAft>
                <a:spcPts val="600"/>
              </a:spcAft>
              <a:buSzPct val="70000"/>
              <a:buNone/>
              <a:defRPr sz="1200">
                <a:solidFill>
                  <a:schemeClr val="tx1"/>
                </a:solidFill>
              </a:defRPr>
            </a:lvl3pPr>
            <a:lvl4pPr marL="540000" indent="0">
              <a:lnSpc>
                <a:spcPct val="100000"/>
              </a:lnSpc>
              <a:spcBef>
                <a:spcPts val="0"/>
              </a:spcBef>
              <a:spcAft>
                <a:spcPts val="600"/>
              </a:spcAft>
              <a:buSzPct val="70000"/>
              <a:buNone/>
              <a:defRPr sz="1200">
                <a:solidFill>
                  <a:schemeClr val="tx1"/>
                </a:solidFill>
              </a:defRPr>
            </a:lvl4pPr>
            <a:lvl5pPr marL="720000" indent="0">
              <a:lnSpc>
                <a:spcPct val="100000"/>
              </a:lnSpc>
              <a:spcBef>
                <a:spcPts val="0"/>
              </a:spcBef>
              <a:spcAft>
                <a:spcPts val="600"/>
              </a:spcAft>
              <a:buSzPct val="70000"/>
              <a:buNone/>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Slide Number Placeholder 5">
            <a:extLst>
              <a:ext uri="{FF2B5EF4-FFF2-40B4-BE49-F238E27FC236}">
                <a16:creationId xmlns:a16="http://schemas.microsoft.com/office/drawing/2014/main" id="{4FF66938-CF4B-D097-1BC6-18EB230030F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706B219-6557-5951-F467-43B768A9C96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7" name="Straight Connector 6">
            <a:extLst>
              <a:ext uri="{FF2B5EF4-FFF2-40B4-BE49-F238E27FC236}">
                <a16:creationId xmlns:a16="http://schemas.microsoft.com/office/drawing/2014/main" id="{02EA5319-09BC-9987-CAC8-EA3BDB3403D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EE177B5-71D7-398C-03E7-932A701525D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96C23372-1538-FB18-2416-BA5B684987F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7352115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4 Bulletpoint text 1 col">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BC890568-C3A4-9412-84D4-91BFC2DF56E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CA3227FE-6468-9FF9-286E-688D20A40EF4}"/>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5">
            <a:extLst>
              <a:ext uri="{FF2B5EF4-FFF2-40B4-BE49-F238E27FC236}">
                <a16:creationId xmlns:a16="http://schemas.microsoft.com/office/drawing/2014/main" id="{C76EFBCA-F2A9-DB62-4D3E-60E897B89B5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FD95910B-6C91-D297-584C-3D1533AECBE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050898E8-3EA0-DF94-8725-EB617F3DE24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D61FF18-0BA2-46E4-85DF-332117D1237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4B9A6F0D-F016-F84E-EFD2-D2B1590A880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1038900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5 Bulletpoint text 2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3680CF7D-508D-6A1E-7BA8-455DE3AB04D1}"/>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364BF77D-3FDD-4087-FCB6-140F4D1E4690}"/>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CED75580-5FAF-E6C5-DFED-1F462D82E3A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E3A67328-00EF-5713-CA06-6BF95B77591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D99270B0-8AD2-BEC7-6542-1B90E336B90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65EB5894-B0A6-D8F1-AD97-D6E4D056DDA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302DAEC4-26F4-5A19-1880-D3326A33BB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5913077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6 Bulletpoint text 3 col">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7883FFFC-5BC6-5F4B-7D91-BA6E5A6A711C}"/>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7" name="Text Placeholder 5">
            <a:extLst>
              <a:ext uri="{FF2B5EF4-FFF2-40B4-BE49-F238E27FC236}">
                <a16:creationId xmlns:a16="http://schemas.microsoft.com/office/drawing/2014/main" id="{FAA3081D-6AA5-1E61-AD80-807985659C3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5">
            <a:extLst>
              <a:ext uri="{FF2B5EF4-FFF2-40B4-BE49-F238E27FC236}">
                <a16:creationId xmlns:a16="http://schemas.microsoft.com/office/drawing/2014/main" id="{6CA67C43-66D6-847E-98DC-61F9029ECC0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F8E66B8-C798-B992-2C68-B85351E1170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13541309-5DF9-5C6B-86F9-82A1DB283E6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A1277FE0-ECBC-0B62-6936-4A9C8E1CE89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2" name="Graphic 11" descr="Nokia Logo">
            <a:extLst>
              <a:ext uri="{FF2B5EF4-FFF2-40B4-BE49-F238E27FC236}">
                <a16:creationId xmlns:a16="http://schemas.microsoft.com/office/drawing/2014/main" id="{7BF24453-1D2B-0D99-269E-C4DA21527F10}"/>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3502577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7 Bulletpoint text 4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0CD56D63-9D4E-1527-F818-E9DFBC09B0C4}"/>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8D38CEF1-9906-3101-607B-44C4FE0B4E16}"/>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5">
            <a:extLst>
              <a:ext uri="{FF2B5EF4-FFF2-40B4-BE49-F238E27FC236}">
                <a16:creationId xmlns:a16="http://schemas.microsoft.com/office/drawing/2014/main" id="{9115B87B-934C-0F92-5F93-D343BD44B66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93DA646D-5F97-9D8A-4598-A0C98D4634E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4" name="Straight Connector 13">
            <a:extLst>
              <a:ext uri="{FF2B5EF4-FFF2-40B4-BE49-F238E27FC236}">
                <a16:creationId xmlns:a16="http://schemas.microsoft.com/office/drawing/2014/main" id="{8A8ACD5F-A24E-63B2-613E-389C53F45207}"/>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45A16F44-B403-571B-AD0A-B6A86614B77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3" name="Graphic 12" descr="Nokia Logo">
            <a:extLst>
              <a:ext uri="{FF2B5EF4-FFF2-40B4-BE49-F238E27FC236}">
                <a16:creationId xmlns:a16="http://schemas.microsoft.com/office/drawing/2014/main" id="{9DEAEA85-0D4F-9315-1D56-FE86EBBA726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6952436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8 Numbered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23ADA4B1-518E-0888-C3F9-1008EC9F4D4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34500B4-C20C-4352-0862-284C02ECCA19}"/>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tx1"/>
                </a:solidFill>
              </a:defRPr>
            </a:lvl1pPr>
            <a:lvl2pPr marL="408600" indent="-228600">
              <a:lnSpc>
                <a:spcPct val="100000"/>
              </a:lnSpc>
              <a:spcBef>
                <a:spcPts val="0"/>
              </a:spcBef>
              <a:spcAft>
                <a:spcPts val="600"/>
              </a:spcAft>
              <a:buFont typeface="+mj-lt"/>
              <a:buAutoNum type="arabicPeriod" startAt="2"/>
              <a:defRPr sz="1200">
                <a:solidFill>
                  <a:schemeClr val="tx1"/>
                </a:solidFill>
              </a:defRPr>
            </a:lvl2pPr>
            <a:lvl3pPr marL="588600" indent="-228600">
              <a:lnSpc>
                <a:spcPct val="100000"/>
              </a:lnSpc>
              <a:spcBef>
                <a:spcPts val="0"/>
              </a:spcBef>
              <a:spcAft>
                <a:spcPts val="600"/>
              </a:spcAft>
              <a:buFont typeface="+mj-lt"/>
              <a:buAutoNum type="arabicPeriod" startAt="3"/>
              <a:defRPr sz="1200">
                <a:solidFill>
                  <a:schemeClr val="tx1"/>
                </a:solidFill>
              </a:defRPr>
            </a:lvl3pPr>
            <a:lvl4pPr marL="768600" indent="-228600">
              <a:lnSpc>
                <a:spcPct val="100000"/>
              </a:lnSpc>
              <a:spcBef>
                <a:spcPts val="0"/>
              </a:spcBef>
              <a:spcAft>
                <a:spcPts val="600"/>
              </a:spcAft>
              <a:buFont typeface="+mj-lt"/>
              <a:buAutoNum type="arabicPeriod" startAt="4"/>
              <a:defRPr sz="1200">
                <a:solidFill>
                  <a:schemeClr val="tx1"/>
                </a:solidFill>
              </a:defRPr>
            </a:lvl4pPr>
            <a:lvl5pPr marL="957150" indent="-228600">
              <a:lnSpc>
                <a:spcPct val="100000"/>
              </a:lnSpc>
              <a:spcBef>
                <a:spcPts val="0"/>
              </a:spcBef>
              <a:spcAft>
                <a:spcPts val="600"/>
              </a:spcAft>
              <a:buFont typeface="+mj-lt"/>
              <a:buAutoNum type="arabicPeriod" startAt="5"/>
              <a:defRPr sz="1200">
                <a:solidFill>
                  <a:schemeClr val="tx1"/>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sp>
        <p:nvSpPr>
          <p:cNvPr id="7" name="Slide Number Placeholder 5">
            <a:extLst>
              <a:ext uri="{FF2B5EF4-FFF2-40B4-BE49-F238E27FC236}">
                <a16:creationId xmlns:a16="http://schemas.microsoft.com/office/drawing/2014/main" id="{1AF7E5B4-21F0-0696-BF4F-8AFCA8103CD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B696985-1EFA-02D0-106A-9F81CEBC3FA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1EA7F1A5-02F4-2D45-9BE2-4558EC7A9F75}"/>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DDC4B182-BD0E-D0F1-793C-A6CE500EA3B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864C729B-A906-F3EE-CBF7-968443E2A6C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343039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9 Title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ED1432-BF6A-D5A0-ADBD-AA0251CAB819}"/>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accent1"/>
                </a:solidFill>
              </a:defRPr>
            </a:lvl1pPr>
          </a:lstStyle>
          <a:p>
            <a:pPr lvl="0"/>
            <a:r>
              <a:rPr lang="en-US"/>
              <a:t>Click to edit headline</a:t>
            </a:r>
          </a:p>
        </p:txBody>
      </p:sp>
      <p:sp>
        <p:nvSpPr>
          <p:cNvPr id="4" name="Slide Number Placeholder 5">
            <a:extLst>
              <a:ext uri="{FF2B5EF4-FFF2-40B4-BE49-F238E27FC236}">
                <a16:creationId xmlns:a16="http://schemas.microsoft.com/office/drawing/2014/main" id="{AB1F327B-603C-86B8-9F24-AB86561B3C0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3306DFA0-C2BA-C581-C314-740F6D8A707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2E08687-51A2-B793-017A-1768900A02E9}"/>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5D779461-EFB5-C35B-DE08-509687C8261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8" name="Graphic 7" descr="Nokia Logo">
            <a:extLst>
              <a:ext uri="{FF2B5EF4-FFF2-40B4-BE49-F238E27FC236}">
                <a16:creationId xmlns:a16="http://schemas.microsoft.com/office/drawing/2014/main" id="{CBC5DB55-EF7C-5450-BEBA-218F32250FC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0748424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0 Title slide with media 1">
    <p:spTree>
      <p:nvGrpSpPr>
        <p:cNvPr id="1" name=""/>
        <p:cNvGrpSpPr/>
        <p:nvPr/>
      </p:nvGrpSpPr>
      <p:grpSpPr>
        <a:xfrm>
          <a:off x="0" y="0"/>
          <a:ext cx="0" cy="0"/>
          <a:chOff x="0" y="0"/>
          <a:chExt cx="0" cy="0"/>
        </a:xfrm>
      </p:grpSpPr>
      <p:sp>
        <p:nvSpPr>
          <p:cNvPr id="14" name="Text Placeholder 42">
            <a:extLst>
              <a:ext uri="{FF2B5EF4-FFF2-40B4-BE49-F238E27FC236}">
                <a16:creationId xmlns:a16="http://schemas.microsoft.com/office/drawing/2014/main" id="{294B94FF-B007-7648-0008-A471B34C4CB3}"/>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lnSpc>
                <a:spcPct val="100000"/>
              </a:lnSpc>
              <a:spcBef>
                <a:spcPts val="0"/>
              </a:spcBef>
              <a:buNone/>
              <a:defRPr sz="4400" baseline="0">
                <a:solidFill>
                  <a:schemeClr val="accent1"/>
                </a:solidFill>
                <a:latin typeface="Nokia Pure Headline Light" panose="020B0304020202020204" pitchFamily="34" charset="0"/>
              </a:defRPr>
            </a:lvl1pPr>
          </a:lstStyle>
          <a:p>
            <a:pPr lvl="0"/>
            <a:r>
              <a:rPr lang="en-US"/>
              <a:t>Click to edit headline</a:t>
            </a:r>
          </a:p>
        </p:txBody>
      </p:sp>
      <p:sp>
        <p:nvSpPr>
          <p:cNvPr id="5" name="Slide Number Placeholder 5">
            <a:extLst>
              <a:ext uri="{FF2B5EF4-FFF2-40B4-BE49-F238E27FC236}">
                <a16:creationId xmlns:a16="http://schemas.microsoft.com/office/drawing/2014/main" id="{2218EC66-6293-FC0C-C8AC-A21153E5703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4C9BA26F-4B98-6DDA-4965-A8BCB0A90C5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6ED056D0-758C-4B0A-A11D-C3F14EBC07F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A535B119-5E07-6658-028F-A2E92F84E1E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8" name="Graphic 7" descr="Nokia Logo">
            <a:extLst>
              <a:ext uri="{FF2B5EF4-FFF2-40B4-BE49-F238E27FC236}">
                <a16:creationId xmlns:a16="http://schemas.microsoft.com/office/drawing/2014/main" id="{40EEEA9E-29A8-ACBE-9469-BF192E01BA7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3" name="Media Placeholder 6">
            <a:extLst>
              <a:ext uri="{FF2B5EF4-FFF2-40B4-BE49-F238E27FC236}">
                <a16:creationId xmlns:a16="http://schemas.microsoft.com/office/drawing/2014/main" id="{BB2531A6-B2AF-8CE3-D4E6-FFA2A6F43CBA}"/>
              </a:ext>
              <a:ext uri="{C183D7F6-B498-43B3-948B-1728B52AA6E4}">
                <adec:decorative xmlns:adec="http://schemas.microsoft.com/office/drawing/2017/decorative" val="1"/>
              </a:ext>
            </a:extLst>
          </p:cNvPr>
          <p:cNvSpPr>
            <a:spLocks noGrp="1"/>
          </p:cNvSpPr>
          <p:nvPr>
            <p:ph type="media" sz="quarter" idx="12"/>
          </p:nvPr>
        </p:nvSpPr>
        <p:spPr>
          <a:xfrm>
            <a:off x="0" y="0"/>
            <a:ext cx="9144000" cy="5143500"/>
          </a:xfrm>
          <a:prstGeom prst="rect">
            <a:avLst/>
          </a:prstGeom>
        </p:spPr>
        <p:txBody>
          <a:bodyPr/>
          <a:lstStyle>
            <a:lvl1pPr marL="0" indent="0">
              <a:buNone/>
              <a:defRPr>
                <a:solidFill>
                  <a:schemeClr val="accent4"/>
                </a:solidFill>
              </a:defRPr>
            </a:lvl1pPr>
          </a:lstStyle>
          <a:p>
            <a:r>
              <a:rPr lang="en-GB"/>
              <a:t>Click icon to add media</a:t>
            </a:r>
            <a:endParaRPr lang="en-US"/>
          </a:p>
        </p:txBody>
      </p:sp>
    </p:spTree>
    <p:extLst>
      <p:ext uri="{BB962C8B-B14F-4D97-AF65-F5344CB8AC3E}">
        <p14:creationId xmlns:p14="http://schemas.microsoft.com/office/powerpoint/2010/main" val="18239370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12 Title slide with media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5031315" y="0"/>
            <a:ext cx="41148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84BEAA91-498E-6921-E58A-76A8294949D1}"/>
              </a:ext>
            </a:extLst>
          </p:cNvPr>
          <p:cNvSpPr>
            <a:spLocks noGrp="1"/>
          </p:cNvSpPr>
          <p:nvPr>
            <p:ph type="title" hasCustomPrompt="1"/>
          </p:nvPr>
        </p:nvSpPr>
        <p:spPr>
          <a:xfrm>
            <a:off x="417531" y="396000"/>
            <a:ext cx="4251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57819689-B73E-EF57-A36D-895DE38DCDCB}"/>
              </a:ext>
            </a:extLst>
          </p:cNvPr>
          <p:cNvSpPr>
            <a:spLocks noGrp="1"/>
          </p:cNvSpPr>
          <p:nvPr>
            <p:ph type="body" sz="quarter" idx="10" hasCustomPrompt="1"/>
          </p:nvPr>
        </p:nvSpPr>
        <p:spPr>
          <a:xfrm>
            <a:off x="417599" y="763200"/>
            <a:ext cx="42516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14" name="Text Placeholder 12">
            <a:extLst>
              <a:ext uri="{FF2B5EF4-FFF2-40B4-BE49-F238E27FC236}">
                <a16:creationId xmlns:a16="http://schemas.microsoft.com/office/drawing/2014/main" id="{9DF4C5A3-99E0-4CE6-0E6B-A5B2B4C2E12B}"/>
              </a:ext>
            </a:extLst>
          </p:cNvPr>
          <p:cNvSpPr>
            <a:spLocks noGrp="1"/>
          </p:cNvSpPr>
          <p:nvPr>
            <p:ph type="body" sz="quarter" idx="16"/>
          </p:nvPr>
        </p:nvSpPr>
        <p:spPr>
          <a:xfrm>
            <a:off x="417338" y="1260000"/>
            <a:ext cx="4251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5">
            <a:extLst>
              <a:ext uri="{FF2B5EF4-FFF2-40B4-BE49-F238E27FC236}">
                <a16:creationId xmlns:a16="http://schemas.microsoft.com/office/drawing/2014/main" id="{0F2544C4-9B73-80CB-B1AE-384180132B7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44F7A0E6-27FB-B6FF-2E31-5A6107DF4D1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5896BA6-2208-A431-822A-895CB2B7CC2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ECE578A4-6CB9-C574-603A-6A6E64EB1499}"/>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459A0509-67CF-F982-C358-C433F16CD83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3916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 Numbered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23ADA4B1-518E-0888-C3F9-1008EC9F4D4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34500B4-C20C-4352-0862-284C02ECCA19}"/>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tx1"/>
                </a:solidFill>
              </a:defRPr>
            </a:lvl1pPr>
            <a:lvl2pPr marL="408600" indent="-228600">
              <a:lnSpc>
                <a:spcPct val="100000"/>
              </a:lnSpc>
              <a:spcBef>
                <a:spcPts val="0"/>
              </a:spcBef>
              <a:spcAft>
                <a:spcPts val="600"/>
              </a:spcAft>
              <a:buFont typeface="+mj-lt"/>
              <a:buAutoNum type="arabicPeriod" startAt="2"/>
              <a:defRPr sz="1200">
                <a:solidFill>
                  <a:schemeClr val="tx1"/>
                </a:solidFill>
              </a:defRPr>
            </a:lvl2pPr>
            <a:lvl3pPr marL="588600" indent="-228600">
              <a:lnSpc>
                <a:spcPct val="100000"/>
              </a:lnSpc>
              <a:spcBef>
                <a:spcPts val="0"/>
              </a:spcBef>
              <a:spcAft>
                <a:spcPts val="600"/>
              </a:spcAft>
              <a:buFont typeface="+mj-lt"/>
              <a:buAutoNum type="arabicPeriod" startAt="3"/>
              <a:defRPr sz="1200">
                <a:solidFill>
                  <a:schemeClr val="tx1"/>
                </a:solidFill>
              </a:defRPr>
            </a:lvl3pPr>
            <a:lvl4pPr marL="768600" indent="-228600">
              <a:lnSpc>
                <a:spcPct val="100000"/>
              </a:lnSpc>
              <a:spcBef>
                <a:spcPts val="0"/>
              </a:spcBef>
              <a:spcAft>
                <a:spcPts val="600"/>
              </a:spcAft>
              <a:buFont typeface="+mj-lt"/>
              <a:buAutoNum type="arabicPeriod" startAt="4"/>
              <a:defRPr sz="1200">
                <a:solidFill>
                  <a:schemeClr val="tx1"/>
                </a:solidFill>
              </a:defRPr>
            </a:lvl4pPr>
            <a:lvl5pPr marL="957150" indent="-228600">
              <a:lnSpc>
                <a:spcPct val="100000"/>
              </a:lnSpc>
              <a:spcBef>
                <a:spcPts val="0"/>
              </a:spcBef>
              <a:spcAft>
                <a:spcPts val="600"/>
              </a:spcAft>
              <a:buFont typeface="+mj-lt"/>
              <a:buAutoNum type="arabicPeriod" startAt="5"/>
              <a:defRPr sz="1200">
                <a:solidFill>
                  <a:schemeClr val="tx1"/>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sp>
        <p:nvSpPr>
          <p:cNvPr id="7" name="Slide Number Placeholder 5">
            <a:extLst>
              <a:ext uri="{FF2B5EF4-FFF2-40B4-BE49-F238E27FC236}">
                <a16:creationId xmlns:a16="http://schemas.microsoft.com/office/drawing/2014/main" id="{1AF7E5B4-21F0-0696-BF4F-8AFCA8103CD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B696985-1EFA-02D0-106A-9F81CEBC3FA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1EA7F1A5-02F4-2D45-9BE2-4558EC7A9F75}"/>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DDC4B182-BD0E-D0F1-793C-A6CE500EA3B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864C729B-A906-F3EE-CBF7-968443E2A6C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2314687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3 Title slide with media 3">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4114800" y="0"/>
            <a:ext cx="50292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50967DD7-EB0D-8CFD-B25F-584621A8CECC}"/>
              </a:ext>
            </a:extLst>
          </p:cNvPr>
          <p:cNvSpPr>
            <a:spLocks noGrp="1"/>
          </p:cNvSpPr>
          <p:nvPr>
            <p:ph type="title" hasCustomPrompt="1"/>
          </p:nvPr>
        </p:nvSpPr>
        <p:spPr>
          <a:xfrm>
            <a:off x="417531" y="396000"/>
            <a:ext cx="34164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2FD81C1F-AA93-00BC-AF25-C11C8DBE21DC}"/>
              </a:ext>
            </a:extLst>
          </p:cNvPr>
          <p:cNvSpPr>
            <a:spLocks noGrp="1"/>
          </p:cNvSpPr>
          <p:nvPr>
            <p:ph type="body" sz="quarter" idx="10" hasCustomPrompt="1"/>
          </p:nvPr>
        </p:nvSpPr>
        <p:spPr>
          <a:xfrm>
            <a:off x="417599" y="763200"/>
            <a:ext cx="34164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9" name="Text Placeholder 12">
            <a:extLst>
              <a:ext uri="{FF2B5EF4-FFF2-40B4-BE49-F238E27FC236}">
                <a16:creationId xmlns:a16="http://schemas.microsoft.com/office/drawing/2014/main" id="{3C877456-8A32-3828-EB27-AC4CF98B98F8}"/>
              </a:ext>
            </a:extLst>
          </p:cNvPr>
          <p:cNvSpPr>
            <a:spLocks noGrp="1"/>
          </p:cNvSpPr>
          <p:nvPr>
            <p:ph type="body" sz="quarter" idx="16"/>
          </p:nvPr>
        </p:nvSpPr>
        <p:spPr>
          <a:xfrm>
            <a:off x="417338" y="1260000"/>
            <a:ext cx="34164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a:extLst>
              <a:ext uri="{FF2B5EF4-FFF2-40B4-BE49-F238E27FC236}">
                <a16:creationId xmlns:a16="http://schemas.microsoft.com/office/drawing/2014/main" id="{4CA45A5E-8155-944F-17C0-E8C2DF0291B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DD05DD94-B1D7-AF62-87C9-7EF3B816BC5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DB7061F-0A55-1A03-A699-500055D8065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9FEC4AEB-8265-3816-B1A7-81B4297B51B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DDAE5CAB-3826-E8DA-788D-488B7B7DEEF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863219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4 Title slide with media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3200400" y="0"/>
            <a:ext cx="59436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82563EBA-CD06-501C-B361-CE925FCE7452}"/>
              </a:ext>
            </a:extLst>
          </p:cNvPr>
          <p:cNvSpPr>
            <a:spLocks noGrp="1"/>
          </p:cNvSpPr>
          <p:nvPr>
            <p:ph type="title"/>
          </p:nvPr>
        </p:nvSpPr>
        <p:spPr>
          <a:xfrm>
            <a:off x="417531" y="396000"/>
            <a:ext cx="2469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accent1"/>
                </a:solidFill>
                <a:latin typeface="+mj-lt"/>
                <a:ea typeface="+mn-ea"/>
                <a:cs typeface="+mn-cs"/>
              </a:defRPr>
            </a:lvl1pPr>
          </a:lstStyle>
          <a:p>
            <a:r>
              <a:rPr lang="en-GB"/>
              <a:t>Click to edit Master title style</a:t>
            </a:r>
            <a:endParaRPr lang="en-US"/>
          </a:p>
        </p:txBody>
      </p:sp>
      <p:sp>
        <p:nvSpPr>
          <p:cNvPr id="7" name="Text Placeholder 5">
            <a:extLst>
              <a:ext uri="{FF2B5EF4-FFF2-40B4-BE49-F238E27FC236}">
                <a16:creationId xmlns:a16="http://schemas.microsoft.com/office/drawing/2014/main" id="{900175A1-ED29-01C4-7FD7-F30E409E2DCF}"/>
              </a:ext>
            </a:extLst>
          </p:cNvPr>
          <p:cNvSpPr>
            <a:spLocks noGrp="1"/>
          </p:cNvSpPr>
          <p:nvPr>
            <p:ph type="body" sz="quarter" idx="10" hasCustomPrompt="1"/>
          </p:nvPr>
        </p:nvSpPr>
        <p:spPr>
          <a:xfrm>
            <a:off x="417599" y="763200"/>
            <a:ext cx="2469600" cy="342000"/>
          </a:xfrm>
          <a:prstGeom prst="rect">
            <a:avLst/>
          </a:prstGeom>
        </p:spPr>
        <p:txBody>
          <a:bodyPr lIns="0" tIns="0" rIns="0" bIns="0"/>
          <a:lstStyle>
            <a:lvl1pPr marL="0" indent="0">
              <a:lnSpc>
                <a:spcPct val="100000"/>
              </a:lnSpc>
              <a:spcBef>
                <a:spcPts val="0"/>
              </a:spcBef>
              <a:buNone/>
              <a:defRPr sz="1800">
                <a:solidFill>
                  <a:schemeClr val="tx1"/>
                </a:solidFill>
                <a:latin typeface="+mj-lt"/>
              </a:defRPr>
            </a:lvl1pPr>
          </a:lstStyle>
          <a:p>
            <a:pPr lvl="0"/>
            <a:r>
              <a:rPr lang="en-US"/>
              <a:t>Click to edit Sub headline</a:t>
            </a:r>
          </a:p>
        </p:txBody>
      </p:sp>
      <p:sp>
        <p:nvSpPr>
          <p:cNvPr id="2" name="Text Placeholder 12">
            <a:extLst>
              <a:ext uri="{FF2B5EF4-FFF2-40B4-BE49-F238E27FC236}">
                <a16:creationId xmlns:a16="http://schemas.microsoft.com/office/drawing/2014/main" id="{7412F25F-3E46-83B5-71D3-ADFFD1463A31}"/>
              </a:ext>
            </a:extLst>
          </p:cNvPr>
          <p:cNvSpPr>
            <a:spLocks noGrp="1"/>
          </p:cNvSpPr>
          <p:nvPr>
            <p:ph type="body" sz="quarter" idx="15"/>
          </p:nvPr>
        </p:nvSpPr>
        <p:spPr>
          <a:xfrm>
            <a:off x="417338" y="1260000"/>
            <a:ext cx="2469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1"/>
                </a:solidFill>
              </a:defRPr>
            </a:lvl1pPr>
            <a:lvl2pPr marL="360000" indent="-180000">
              <a:lnSpc>
                <a:spcPct val="100000"/>
              </a:lnSpc>
              <a:spcBef>
                <a:spcPts val="0"/>
              </a:spcBef>
              <a:spcAft>
                <a:spcPts val="600"/>
              </a:spcAft>
              <a:buSzPct val="70000"/>
              <a:defRPr sz="1200">
                <a:solidFill>
                  <a:schemeClr val="tx1"/>
                </a:solidFill>
              </a:defRPr>
            </a:lvl2pPr>
            <a:lvl3pPr marL="540000" indent="-180000">
              <a:lnSpc>
                <a:spcPct val="100000"/>
              </a:lnSpc>
              <a:spcBef>
                <a:spcPts val="0"/>
              </a:spcBef>
              <a:spcAft>
                <a:spcPts val="600"/>
              </a:spcAft>
              <a:buSzPct val="70000"/>
              <a:defRPr sz="1200">
                <a:solidFill>
                  <a:schemeClr val="tx1"/>
                </a:solidFill>
              </a:defRPr>
            </a:lvl3pPr>
            <a:lvl4pPr marL="720000" indent="-180000">
              <a:lnSpc>
                <a:spcPct val="100000"/>
              </a:lnSpc>
              <a:spcBef>
                <a:spcPts val="0"/>
              </a:spcBef>
              <a:spcAft>
                <a:spcPts val="600"/>
              </a:spcAft>
              <a:buSzPct val="70000"/>
              <a:defRPr lang="en-US" sz="1200" kern="1200" dirty="0">
                <a:solidFill>
                  <a:schemeClr val="tx1"/>
                </a:solidFill>
                <a:latin typeface="+mn-lt"/>
                <a:ea typeface="+mn-ea"/>
                <a:cs typeface="+mn-cs"/>
              </a:defRPr>
            </a:lvl4pPr>
            <a:lvl5pPr marL="900000" indent="-180000">
              <a:lnSpc>
                <a:spcPct val="100000"/>
              </a:lnSpc>
              <a:spcBef>
                <a:spcPts val="0"/>
              </a:spcBef>
              <a:spcAft>
                <a:spcPts val="600"/>
              </a:spcAft>
              <a:buSzPct val="70000"/>
              <a:defRPr sz="1200">
                <a:solidFill>
                  <a:schemeClr val="tx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E3B783F8-E852-2880-7AC7-93C221C8FF1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2069DAC9-98D0-DE29-0854-C322936DF8E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380CD787-7ACF-66CF-A555-070E4E9CE9A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F00D657-7150-C4CD-A10F-64140FBB30B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597F3582-E64D-A921-75B4-391A0093054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4012505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 Blank dark">
    <p:bg>
      <p:bgPr>
        <a:solidFill>
          <a:schemeClr val="tx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A0EFD0E-73A9-D773-3F8A-B9B78A9503C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76A6D2F2-826D-28EB-9DAD-3942D586B302}"/>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7CA3991F-2F28-C804-8C14-05F1D720B71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642798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 Title dark">
    <p:bg>
      <p:bgPr>
        <a:solidFill>
          <a:schemeClr val="tx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F610624-27D3-5359-FFFC-D7E326DE60DF}"/>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1" name="Text Placeholder 5">
            <a:extLst>
              <a:ext uri="{FF2B5EF4-FFF2-40B4-BE49-F238E27FC236}">
                <a16:creationId xmlns:a16="http://schemas.microsoft.com/office/drawing/2014/main" id="{B634223B-F986-07AA-CBE2-6EF6BD27C3A5}"/>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091FF5EE-EE66-EA07-E293-2859E8F3C4ED}"/>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0E72FD2C-139D-1E81-B0B0-9A43BDF6E15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1021542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3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5931780A-C656-32C1-4F7B-3ABC88B4253E}"/>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404DBDA7-953B-D3E1-9591-5887247995B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bg1"/>
                </a:solidFill>
              </a:defRPr>
            </a:lvl1pPr>
            <a:lvl2pPr marL="180000" indent="0">
              <a:lnSpc>
                <a:spcPct val="100000"/>
              </a:lnSpc>
              <a:spcBef>
                <a:spcPts val="0"/>
              </a:spcBef>
              <a:spcAft>
                <a:spcPts val="600"/>
              </a:spcAft>
              <a:buSzPct val="70000"/>
              <a:buNone/>
              <a:defRPr sz="1200">
                <a:solidFill>
                  <a:schemeClr val="bg1"/>
                </a:solidFill>
              </a:defRPr>
            </a:lvl2pPr>
            <a:lvl3pPr marL="360000" indent="0">
              <a:lnSpc>
                <a:spcPct val="100000"/>
              </a:lnSpc>
              <a:spcBef>
                <a:spcPts val="0"/>
              </a:spcBef>
              <a:spcAft>
                <a:spcPts val="600"/>
              </a:spcAft>
              <a:buSzPct val="70000"/>
              <a:buNone/>
              <a:defRPr sz="1200">
                <a:solidFill>
                  <a:schemeClr val="bg1"/>
                </a:solidFill>
              </a:defRPr>
            </a:lvl3pPr>
            <a:lvl4pPr marL="540000" indent="0">
              <a:lnSpc>
                <a:spcPct val="100000"/>
              </a:lnSpc>
              <a:spcBef>
                <a:spcPts val="0"/>
              </a:spcBef>
              <a:spcAft>
                <a:spcPts val="600"/>
              </a:spcAft>
              <a:buSzPct val="70000"/>
              <a:buNone/>
              <a:defRPr sz="1200">
                <a:solidFill>
                  <a:schemeClr val="bg1"/>
                </a:solidFill>
              </a:defRPr>
            </a:lvl4pPr>
            <a:lvl5pPr marL="720000" indent="0">
              <a:lnSpc>
                <a:spcPct val="100000"/>
              </a:lnSpc>
              <a:spcBef>
                <a:spcPts val="0"/>
              </a:spcBef>
              <a:spcAft>
                <a:spcPts val="600"/>
              </a:spcAft>
              <a:buSzPct val="7000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CFE394A0-1BF5-A207-62B2-624B902703E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8F815C-F7BD-B743-55F1-819C90566A6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9E2F7BD4-C9BA-1341-6E3D-2351FE00709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362F7ED-C2A3-E1DD-8729-A9B3A26605A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3" name="Graphic 2" descr="Nokia logo">
            <a:extLst>
              <a:ext uri="{FF2B5EF4-FFF2-40B4-BE49-F238E27FC236}">
                <a16:creationId xmlns:a16="http://schemas.microsoft.com/office/drawing/2014/main" id="{2385D46B-EEC6-C84B-3B2D-CF2F4D759F7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920964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4 Bulletpoint text 1 col dark">
    <p:bg>
      <p:bgPr>
        <a:solidFill>
          <a:schemeClr val="tx1"/>
        </a:solidFill>
        <a:effectLst/>
      </p:bgPr>
    </p:bg>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743D81ED-DDBE-A99B-BD4B-7277B049F511}"/>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3" name="Text Placeholder 5">
            <a:extLst>
              <a:ext uri="{FF2B5EF4-FFF2-40B4-BE49-F238E27FC236}">
                <a16:creationId xmlns:a16="http://schemas.microsoft.com/office/drawing/2014/main" id="{40C63C5E-DBE9-8287-CD3F-76398F5E9A13}"/>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5">
            <a:extLst>
              <a:ext uri="{FF2B5EF4-FFF2-40B4-BE49-F238E27FC236}">
                <a16:creationId xmlns:a16="http://schemas.microsoft.com/office/drawing/2014/main" id="{CC281E37-10DE-9743-87A9-A079EEC7D36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9F4D957F-E5DE-27F8-AACE-C02FAE5A425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E691BB5A-2185-A4D8-A4DC-15A08501FAE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0701039-6E84-E6CE-7E91-BAB5836AA8D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10" name="Graphic 9" descr="Nokia logo">
            <a:extLst>
              <a:ext uri="{FF2B5EF4-FFF2-40B4-BE49-F238E27FC236}">
                <a16:creationId xmlns:a16="http://schemas.microsoft.com/office/drawing/2014/main" id="{A0E9EB38-7E20-0C4F-3C98-F16CA8AE9713}"/>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402045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5 Bulletpoint text 2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86FF3B09-9F03-F0B8-C544-B1FF2E642A94}"/>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213A9A1B-80B7-326D-75D5-CD9E713352B7}"/>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DA31894B-2ADC-F353-515E-61B978FE204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BAB1039B-CAD1-E7A1-9A8E-421F00BB27A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7CAE2D1-1434-8F6A-0189-9BCF633F46B6}"/>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5176F92-BBFE-DBC8-EAB4-685F805E3A2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11" name="Graphic 10" descr="Nokia logo">
            <a:extLst>
              <a:ext uri="{FF2B5EF4-FFF2-40B4-BE49-F238E27FC236}">
                <a16:creationId xmlns:a16="http://schemas.microsoft.com/office/drawing/2014/main" id="{677D79E4-7DD3-8340-C2E1-7861565F8A4B}"/>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7315368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6 Bulletpoint text 3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69BAFA85-BC0C-65CB-664C-099FF70B5117}"/>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A60874E9-82D7-4D6B-56F2-6CC35DB55D72}"/>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5">
            <a:extLst>
              <a:ext uri="{FF2B5EF4-FFF2-40B4-BE49-F238E27FC236}">
                <a16:creationId xmlns:a16="http://schemas.microsoft.com/office/drawing/2014/main" id="{2FBD0FB5-5841-7798-81F7-03203504ECC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4FFAD2D5-5981-9B4A-69C8-3901DF8F846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59A3DAE-2325-5601-A916-159A31E7FB3B}"/>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9024A70A-45FE-D443-B1F3-C03BAFA27BD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CE884058-E3A4-33F2-BB69-812C2902630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9732672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7 Bulletpoint text 4 col dark">
    <p:bg>
      <p:bgPr>
        <a:solidFill>
          <a:schemeClr val="tx1"/>
        </a:solidFill>
        <a:effectLst/>
      </p:bgPr>
    </p:bg>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D8F5E3A3-C38C-2B3C-E5F3-EE4797DBE0E8}"/>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0EFF901-B8B0-63EA-7977-1632AF437E8E}"/>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Slide Number Placeholder 5">
            <a:extLst>
              <a:ext uri="{FF2B5EF4-FFF2-40B4-BE49-F238E27FC236}">
                <a16:creationId xmlns:a16="http://schemas.microsoft.com/office/drawing/2014/main" id="{AC92C61F-FD93-073C-AFAA-3629762CCB45}"/>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CEB6067-6AAF-DE7E-E481-757CDC1CC59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06F744C7-8724-A6C8-F281-79A62704901F}"/>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422E3335-8FF0-0584-6655-EE052F07292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A69D4396-D116-A4A8-BAE4-A8563FCA4EC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7151072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8 Numbered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478F3F7-D492-7A0A-5EB5-96B2BB6072F3}"/>
              </a:ext>
            </a:extLst>
          </p:cNvPr>
          <p:cNvSpPr>
            <a:spLocks noGrp="1"/>
          </p:cNvSpPr>
          <p:nvPr>
            <p:ph type="title" hasCustomPrompt="1"/>
          </p:nvPr>
        </p:nvSpPr>
        <p:spPr>
          <a:xfrm>
            <a:off x="417531" y="396000"/>
            <a:ext cx="83088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7BC36E61-4BDE-52AD-30A3-9203DBC02921}"/>
              </a:ext>
            </a:extLst>
          </p:cNvPr>
          <p:cNvSpPr>
            <a:spLocks noGrp="1"/>
          </p:cNvSpPr>
          <p:nvPr>
            <p:ph type="body" sz="quarter" idx="10" hasCustomPrompt="1"/>
          </p:nvPr>
        </p:nvSpPr>
        <p:spPr>
          <a:xfrm>
            <a:off x="417599" y="763200"/>
            <a:ext cx="83088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bg1"/>
                </a:solidFill>
              </a:defRPr>
            </a:lvl1pPr>
            <a:lvl2pPr marL="408600" indent="-228600">
              <a:lnSpc>
                <a:spcPct val="100000"/>
              </a:lnSpc>
              <a:spcBef>
                <a:spcPts val="0"/>
              </a:spcBef>
              <a:spcAft>
                <a:spcPts val="600"/>
              </a:spcAft>
              <a:buFont typeface="+mj-lt"/>
              <a:buAutoNum type="arabicPeriod" startAt="2"/>
              <a:defRPr sz="1200">
                <a:solidFill>
                  <a:schemeClr val="bg1"/>
                </a:solidFill>
              </a:defRPr>
            </a:lvl2pPr>
            <a:lvl3pPr marL="588600" indent="-228600">
              <a:lnSpc>
                <a:spcPct val="100000"/>
              </a:lnSpc>
              <a:spcBef>
                <a:spcPts val="0"/>
              </a:spcBef>
              <a:spcAft>
                <a:spcPts val="600"/>
              </a:spcAft>
              <a:buFont typeface="+mj-lt"/>
              <a:buAutoNum type="arabicPeriod" startAt="3"/>
              <a:defRPr sz="1200">
                <a:solidFill>
                  <a:schemeClr val="bg1"/>
                </a:solidFill>
              </a:defRPr>
            </a:lvl3pPr>
            <a:lvl4pPr marL="768600" indent="-228600">
              <a:lnSpc>
                <a:spcPct val="100000"/>
              </a:lnSpc>
              <a:spcBef>
                <a:spcPts val="0"/>
              </a:spcBef>
              <a:spcAft>
                <a:spcPts val="600"/>
              </a:spcAft>
              <a:buFont typeface="+mj-lt"/>
              <a:buAutoNum type="arabicPeriod" startAt="4"/>
              <a:defRPr sz="1200">
                <a:solidFill>
                  <a:schemeClr val="bg1"/>
                </a:solidFill>
              </a:defRPr>
            </a:lvl4pPr>
            <a:lvl5pPr marL="957150" indent="-228600">
              <a:lnSpc>
                <a:spcPct val="100000"/>
              </a:lnSpc>
              <a:spcBef>
                <a:spcPts val="0"/>
              </a:spcBef>
              <a:spcAft>
                <a:spcPts val="600"/>
              </a:spcAft>
              <a:buFont typeface="+mj-lt"/>
              <a:buAutoNum type="arabicPeriod" startAt="5"/>
              <a:defRPr sz="1200">
                <a:solidFill>
                  <a:schemeClr val="bg1"/>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sp>
        <p:nvSpPr>
          <p:cNvPr id="8" name="Slide Number Placeholder 5">
            <a:extLst>
              <a:ext uri="{FF2B5EF4-FFF2-40B4-BE49-F238E27FC236}">
                <a16:creationId xmlns:a16="http://schemas.microsoft.com/office/drawing/2014/main" id="{99F8CB66-4F0D-7F21-56F6-56AAA5C0222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8A8B0B3F-161E-8508-3B23-007FE162435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B31F0F32-90A5-E024-3CA1-4EAFC5F204A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DD20D035-9F8D-A232-B41B-0EC79F1159B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5" name="Graphic 4" descr="Nokia logo">
            <a:extLst>
              <a:ext uri="{FF2B5EF4-FFF2-40B4-BE49-F238E27FC236}">
                <a16:creationId xmlns:a16="http://schemas.microsoft.com/office/drawing/2014/main" id="{852C7036-9FCE-2E79-7ACE-4445688EAF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97381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 Title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ED1432-BF6A-D5A0-ADBD-AA0251CAB819}"/>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accent1"/>
                </a:solidFill>
              </a:defRPr>
            </a:lvl1pPr>
          </a:lstStyle>
          <a:p>
            <a:pPr lvl="0"/>
            <a:r>
              <a:rPr lang="en-US"/>
              <a:t>Click to edit headline</a:t>
            </a:r>
          </a:p>
        </p:txBody>
      </p:sp>
      <p:sp>
        <p:nvSpPr>
          <p:cNvPr id="4" name="Slide Number Placeholder 5">
            <a:extLst>
              <a:ext uri="{FF2B5EF4-FFF2-40B4-BE49-F238E27FC236}">
                <a16:creationId xmlns:a16="http://schemas.microsoft.com/office/drawing/2014/main" id="{AB1F327B-603C-86B8-9F24-AB86561B3C0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3306DFA0-C2BA-C581-C314-740F6D8A707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2E08687-51A2-B793-017A-1768900A02E9}"/>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5D779461-EFB5-C35B-DE08-509687C8261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1"/>
                </a:solidFill>
              </a:defRPr>
            </a:lvl1pPr>
          </a:lstStyle>
          <a:p>
            <a:r>
              <a:rPr lang="en-US"/>
              <a:t>Apply a document ID (if applicable).</a:t>
            </a:r>
          </a:p>
        </p:txBody>
      </p:sp>
      <p:pic>
        <p:nvPicPr>
          <p:cNvPr id="8" name="Graphic 7" descr="Nokia Logo">
            <a:extLst>
              <a:ext uri="{FF2B5EF4-FFF2-40B4-BE49-F238E27FC236}">
                <a16:creationId xmlns:a16="http://schemas.microsoft.com/office/drawing/2014/main" id="{CBC5DB55-EF7C-5450-BEBA-218F32250FC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4990224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9 Title slide dar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C17C7C-48EB-5E02-E836-536FA92F14F8}"/>
              </a:ext>
            </a:extLst>
          </p:cNvPr>
          <p:cNvSpPr>
            <a:spLocks noGrp="1"/>
          </p:cNvSpPr>
          <p:nvPr>
            <p:ph type="title" hasCustomPrompt="1"/>
          </p:nvPr>
        </p:nvSpPr>
        <p:spPr>
          <a:xfrm>
            <a:off x="417600" y="1080000"/>
            <a:ext cx="8308800" cy="1760400"/>
          </a:xfrm>
          <a:prstGeom prst="rect">
            <a:avLst/>
          </a:prstGeom>
        </p:spPr>
        <p:txBody>
          <a:bodyPr lIns="0" tIns="0" rIns="0" bIns="0"/>
          <a:lstStyle>
            <a:lvl1pPr>
              <a:lnSpc>
                <a:spcPct val="100000"/>
              </a:lnSpc>
              <a:defRPr sz="4400">
                <a:solidFill>
                  <a:schemeClr val="bg1"/>
                </a:solidFill>
              </a:defRPr>
            </a:lvl1pPr>
          </a:lstStyle>
          <a:p>
            <a:pPr lvl="0"/>
            <a:r>
              <a:rPr lang="en-US"/>
              <a:t>Click to edit headline</a:t>
            </a:r>
          </a:p>
        </p:txBody>
      </p:sp>
      <p:sp>
        <p:nvSpPr>
          <p:cNvPr id="6" name="Slide Number Placeholder 5">
            <a:extLst>
              <a:ext uri="{FF2B5EF4-FFF2-40B4-BE49-F238E27FC236}">
                <a16:creationId xmlns:a16="http://schemas.microsoft.com/office/drawing/2014/main" id="{A66624C8-71C7-7928-25B9-5352C8FD2EB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BAD1F5B-D865-3F9F-4D96-58C6DD62ECD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89A710F4-454B-9280-0454-7D5D36E2EA04}"/>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34E36D38-263C-DBB6-A0D4-5E9785455C47}"/>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DB4B9A7C-8EE7-E5F6-0712-2CEF04F5407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37908580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10 Title slide with media 1 dark">
    <p:bg>
      <p:bgPr>
        <a:solidFill>
          <a:schemeClr val="tx1"/>
        </a:solidFill>
        <a:effectLst/>
      </p:bgPr>
    </p:bg>
    <p:spTree>
      <p:nvGrpSpPr>
        <p:cNvPr id="1" name=""/>
        <p:cNvGrpSpPr/>
        <p:nvPr/>
      </p:nvGrpSpPr>
      <p:grpSpPr>
        <a:xfrm>
          <a:off x="0" y="0"/>
          <a:ext cx="0" cy="0"/>
          <a:chOff x="0" y="0"/>
          <a:chExt cx="0" cy="0"/>
        </a:xfrm>
      </p:grpSpPr>
      <p:sp>
        <p:nvSpPr>
          <p:cNvPr id="3" name="Media Placeholder 6">
            <a:extLst>
              <a:ext uri="{FF2B5EF4-FFF2-40B4-BE49-F238E27FC236}">
                <a16:creationId xmlns:a16="http://schemas.microsoft.com/office/drawing/2014/main" id="{BB2531A6-B2AF-8CE3-D4E6-FFA2A6F43CBA}"/>
              </a:ext>
            </a:extLst>
          </p:cNvPr>
          <p:cNvSpPr>
            <a:spLocks noGrp="1"/>
          </p:cNvSpPr>
          <p:nvPr>
            <p:ph type="media" sz="quarter" idx="12"/>
          </p:nvPr>
        </p:nvSpPr>
        <p:spPr>
          <a:xfrm>
            <a:off x="0" y="0"/>
            <a:ext cx="9144000" cy="5143500"/>
          </a:xfrm>
          <a:prstGeom prst="rect">
            <a:avLst/>
          </a:prstGeom>
        </p:spPr>
        <p:txBody>
          <a:bodyPr/>
          <a:lstStyle>
            <a:lvl1pPr marL="0" indent="0">
              <a:buNone/>
              <a:defRPr>
                <a:solidFill>
                  <a:schemeClr val="bg1"/>
                </a:solidFill>
              </a:defRPr>
            </a:lvl1pPr>
          </a:lstStyle>
          <a:p>
            <a:r>
              <a:rPr lang="en-GB"/>
              <a:t>Click icon to add media</a:t>
            </a:r>
            <a:endParaRPr lang="en-US"/>
          </a:p>
        </p:txBody>
      </p:sp>
      <p:sp>
        <p:nvSpPr>
          <p:cNvPr id="15" name="Text Placeholder 42">
            <a:extLst>
              <a:ext uri="{FF2B5EF4-FFF2-40B4-BE49-F238E27FC236}">
                <a16:creationId xmlns:a16="http://schemas.microsoft.com/office/drawing/2014/main" id="{4F756C8B-0244-6A11-8EC3-4A1D203CDD66}"/>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lnSpc>
                <a:spcPct val="100000"/>
              </a:lnSpc>
              <a:spcBef>
                <a:spcPts val="0"/>
              </a:spcBef>
              <a:buNone/>
              <a:defRPr sz="4400" baseline="0">
                <a:solidFill>
                  <a:schemeClr val="bg1"/>
                </a:solidFill>
                <a:latin typeface="Nokia Pure Headline Light" panose="020B0304020202020204" pitchFamily="34" charset="0"/>
              </a:defRPr>
            </a:lvl1pPr>
          </a:lstStyle>
          <a:p>
            <a:pPr lvl="0"/>
            <a:r>
              <a:rPr lang="en-US"/>
              <a:t>Click to edit headline</a:t>
            </a:r>
          </a:p>
        </p:txBody>
      </p:sp>
      <p:sp>
        <p:nvSpPr>
          <p:cNvPr id="7" name="Slide Number Placeholder 5">
            <a:extLst>
              <a:ext uri="{FF2B5EF4-FFF2-40B4-BE49-F238E27FC236}">
                <a16:creationId xmlns:a16="http://schemas.microsoft.com/office/drawing/2014/main" id="{A40A76AB-576F-2C48-7ED4-0E98A54B99A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D759CC4-69C8-613F-E557-4E2AEE7B75E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0DCE9648-B624-3DC8-627D-87061FBB1FCA}"/>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DC17B7D-4E9B-5FAC-1228-C97FB1CFC5A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6F2AB971-B4DD-59FD-C268-1BB0A62D839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2457050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1 Title slide with media 2 dark">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5031315" y="0"/>
            <a:ext cx="41148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51E46E0-0E1B-8CAF-D631-7703C8A769CB}"/>
              </a:ext>
            </a:extLst>
          </p:cNvPr>
          <p:cNvSpPr>
            <a:spLocks noGrp="1"/>
          </p:cNvSpPr>
          <p:nvPr>
            <p:ph type="title" hasCustomPrompt="1"/>
          </p:nvPr>
        </p:nvSpPr>
        <p:spPr>
          <a:xfrm>
            <a:off x="417531" y="396000"/>
            <a:ext cx="4251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6" name="Text Placeholder 5">
            <a:extLst>
              <a:ext uri="{FF2B5EF4-FFF2-40B4-BE49-F238E27FC236}">
                <a16:creationId xmlns:a16="http://schemas.microsoft.com/office/drawing/2014/main" id="{F299F8D9-4963-D188-F8EE-27DB6017B235}"/>
              </a:ext>
            </a:extLst>
          </p:cNvPr>
          <p:cNvSpPr>
            <a:spLocks noGrp="1"/>
          </p:cNvSpPr>
          <p:nvPr>
            <p:ph type="body" sz="quarter" idx="10" hasCustomPrompt="1"/>
          </p:nvPr>
        </p:nvSpPr>
        <p:spPr>
          <a:xfrm>
            <a:off x="417599" y="763200"/>
            <a:ext cx="42516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4" name="Text Placeholder 12">
            <a:extLst>
              <a:ext uri="{FF2B5EF4-FFF2-40B4-BE49-F238E27FC236}">
                <a16:creationId xmlns:a16="http://schemas.microsoft.com/office/drawing/2014/main" id="{75569BCB-A411-0457-2706-5BDA5870D8B5}"/>
              </a:ext>
            </a:extLst>
          </p:cNvPr>
          <p:cNvSpPr>
            <a:spLocks noGrp="1"/>
          </p:cNvSpPr>
          <p:nvPr>
            <p:ph type="body" sz="quarter" idx="16"/>
          </p:nvPr>
        </p:nvSpPr>
        <p:spPr>
          <a:xfrm>
            <a:off x="417338" y="1260000"/>
            <a:ext cx="4251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5">
            <a:extLst>
              <a:ext uri="{FF2B5EF4-FFF2-40B4-BE49-F238E27FC236}">
                <a16:creationId xmlns:a16="http://schemas.microsoft.com/office/drawing/2014/main" id="{02B48A79-625E-B973-DCD8-533E86F2507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27418BB1-0E7E-AAD3-AD71-82204464918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962696BC-FF96-7C90-2879-6CEC41EF0698}"/>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742AC6DC-CFBE-F98E-4CC4-2390702BA65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7E7E3C71-A7E6-4837-47D4-F29F0703D0E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9545626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12 Title slide with media 3 dark">
    <p:bg>
      <p:bgPr>
        <a:solidFill>
          <a:schemeClr val="tx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4114800" y="0"/>
            <a:ext cx="50292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4" name="Title 4">
            <a:extLst>
              <a:ext uri="{FF2B5EF4-FFF2-40B4-BE49-F238E27FC236}">
                <a16:creationId xmlns:a16="http://schemas.microsoft.com/office/drawing/2014/main" id="{F8719083-E8AC-0E0F-B2A0-40CE46066CE9}"/>
              </a:ext>
            </a:extLst>
          </p:cNvPr>
          <p:cNvSpPr>
            <a:spLocks noGrp="1"/>
          </p:cNvSpPr>
          <p:nvPr>
            <p:ph type="title" hasCustomPrompt="1"/>
          </p:nvPr>
        </p:nvSpPr>
        <p:spPr>
          <a:xfrm>
            <a:off x="417531" y="396000"/>
            <a:ext cx="34164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US"/>
              <a:t>Click to edit headline</a:t>
            </a:r>
          </a:p>
        </p:txBody>
      </p:sp>
      <p:sp>
        <p:nvSpPr>
          <p:cNvPr id="8" name="Text Placeholder 5">
            <a:extLst>
              <a:ext uri="{FF2B5EF4-FFF2-40B4-BE49-F238E27FC236}">
                <a16:creationId xmlns:a16="http://schemas.microsoft.com/office/drawing/2014/main" id="{F3565AE2-44FB-6E3F-4CD5-D32177BD94BA}"/>
              </a:ext>
            </a:extLst>
          </p:cNvPr>
          <p:cNvSpPr>
            <a:spLocks noGrp="1"/>
          </p:cNvSpPr>
          <p:nvPr>
            <p:ph type="body" sz="quarter" idx="10" hasCustomPrompt="1"/>
          </p:nvPr>
        </p:nvSpPr>
        <p:spPr>
          <a:xfrm>
            <a:off x="417599" y="763200"/>
            <a:ext cx="34164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368EB97E-538F-D25F-E38A-7F89D40173CA}"/>
              </a:ext>
            </a:extLst>
          </p:cNvPr>
          <p:cNvSpPr>
            <a:spLocks noGrp="1"/>
          </p:cNvSpPr>
          <p:nvPr>
            <p:ph type="body" sz="quarter" idx="16"/>
          </p:nvPr>
        </p:nvSpPr>
        <p:spPr>
          <a:xfrm>
            <a:off x="417338" y="1260000"/>
            <a:ext cx="34164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1DBEFAD-5693-7A1A-A64F-C540D390A0B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B6681D21-FC7E-7F82-9685-4F1EF53B236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145F777C-D535-AFCB-20A5-43068DA8FF0E}"/>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DEF2D02-B6B9-E747-F0EA-9ED48DC28C93}"/>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7" name="Graphic 6" descr="Nokia logo">
            <a:extLst>
              <a:ext uri="{FF2B5EF4-FFF2-40B4-BE49-F238E27FC236}">
                <a16:creationId xmlns:a16="http://schemas.microsoft.com/office/drawing/2014/main" id="{FEE42485-0093-9AEA-D095-FDAA8291CA5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17785852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13 Title slide with media 4 dark">
    <p:bg>
      <p:bgPr>
        <a:solidFill>
          <a:schemeClr val="tx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3200400" y="0"/>
            <a:ext cx="59436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D915D93-3D42-065E-5889-D6512FC04D07}"/>
              </a:ext>
            </a:extLst>
          </p:cNvPr>
          <p:cNvSpPr>
            <a:spLocks noGrp="1"/>
          </p:cNvSpPr>
          <p:nvPr>
            <p:ph type="title"/>
          </p:nvPr>
        </p:nvSpPr>
        <p:spPr>
          <a:xfrm>
            <a:off x="417531" y="396000"/>
            <a:ext cx="2469600" cy="342000"/>
          </a:xfrm>
          <a:prstGeom prst="rect">
            <a:avLst/>
          </a:prstGeom>
        </p:spPr>
        <p:txBody>
          <a:bodyPr vert="horz"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2400" kern="1200" baseline="0" dirty="0" smtClean="0">
                <a:solidFill>
                  <a:schemeClr val="bg1"/>
                </a:solidFill>
                <a:latin typeface="+mj-lt"/>
                <a:ea typeface="+mn-ea"/>
                <a:cs typeface="+mn-cs"/>
              </a:defRPr>
            </a:lvl1pPr>
          </a:lstStyle>
          <a:p>
            <a:r>
              <a:rPr lang="en-GB"/>
              <a:t>Click to edit Master title style</a:t>
            </a:r>
            <a:endParaRPr lang="en-US"/>
          </a:p>
        </p:txBody>
      </p:sp>
      <p:sp>
        <p:nvSpPr>
          <p:cNvPr id="7" name="Text Placeholder 5">
            <a:extLst>
              <a:ext uri="{FF2B5EF4-FFF2-40B4-BE49-F238E27FC236}">
                <a16:creationId xmlns:a16="http://schemas.microsoft.com/office/drawing/2014/main" id="{22DA7900-C799-86E9-E337-DD7F16C91B75}"/>
              </a:ext>
            </a:extLst>
          </p:cNvPr>
          <p:cNvSpPr>
            <a:spLocks noGrp="1"/>
          </p:cNvSpPr>
          <p:nvPr>
            <p:ph type="body" sz="quarter" idx="10" hasCustomPrompt="1"/>
          </p:nvPr>
        </p:nvSpPr>
        <p:spPr>
          <a:xfrm>
            <a:off x="417599" y="763200"/>
            <a:ext cx="2469600" cy="342000"/>
          </a:xfrm>
          <a:prstGeom prst="rect">
            <a:avLst/>
          </a:prstGeom>
        </p:spPr>
        <p:txBody>
          <a:bodyPr lIns="0" tIns="0" rIns="0" bIns="0"/>
          <a:lstStyle>
            <a:lvl1pPr marL="0" indent="0">
              <a:lnSpc>
                <a:spcPct val="100000"/>
              </a:lnSpc>
              <a:spcBef>
                <a:spcPts val="0"/>
              </a:spcBef>
              <a:buNone/>
              <a:defRPr sz="18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A60CF481-C9D5-F170-D944-99D1ADA24E37}"/>
              </a:ext>
            </a:extLst>
          </p:cNvPr>
          <p:cNvSpPr>
            <a:spLocks noGrp="1"/>
          </p:cNvSpPr>
          <p:nvPr>
            <p:ph type="body" sz="quarter" idx="15"/>
          </p:nvPr>
        </p:nvSpPr>
        <p:spPr>
          <a:xfrm>
            <a:off x="417338" y="1260000"/>
            <a:ext cx="24696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3F76E50B-EEF8-724F-1802-0488D70A46F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2108539B-21D0-85E7-AB77-143ABD40EEB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33787D7-2EEE-AEBC-7FAF-892EC0B312DC}"/>
              </a:ext>
              <a:ext uri="{C183D7F6-B498-43B3-948B-1728B52AA6E4}">
                <adec:decorative xmlns:adec="http://schemas.microsoft.com/office/drawing/2017/decorative" val="1"/>
              </a:ext>
            </a:extLst>
          </p:cNvPr>
          <p:cNvCxnSpPr>
            <a:cxnSpLocks/>
          </p:cNvCxnSpPr>
          <p:nvPr userDrawn="1"/>
        </p:nvCxnSpPr>
        <p:spPr>
          <a:xfrm>
            <a:off x="1403610" y="4842900"/>
            <a:ext cx="0" cy="144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CF5A558-51C2-73A4-9D8C-5A3B7422BE4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pic>
        <p:nvPicPr>
          <p:cNvPr id="2" name="Graphic 1" descr="Nokia logo">
            <a:extLst>
              <a:ext uri="{FF2B5EF4-FFF2-40B4-BE49-F238E27FC236}">
                <a16:creationId xmlns:a16="http://schemas.microsoft.com/office/drawing/2014/main" id="{C31BECE7-632F-A19D-3778-9775805B791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20161702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N Blue gree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7BECFD-8EA7-0689-338E-FF79734814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B8976C7B-2688-70F3-77A4-4D1113FB54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5" name="Title 4">
            <a:extLst>
              <a:ext uri="{FF2B5EF4-FFF2-40B4-BE49-F238E27FC236}">
                <a16:creationId xmlns:a16="http://schemas.microsoft.com/office/drawing/2014/main" id="{1EF87F37-41EC-F109-B4C3-D44EE53A0A05}"/>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7" name="Text Placeholder 3">
            <a:extLst>
              <a:ext uri="{FF2B5EF4-FFF2-40B4-BE49-F238E27FC236}">
                <a16:creationId xmlns:a16="http://schemas.microsoft.com/office/drawing/2014/main" id="{3D32AC0D-5511-1F2D-2A28-C259AC8BC58A}"/>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3" name="Graphic 2" descr="Nokia logo">
            <a:extLst>
              <a:ext uri="{FF2B5EF4-FFF2-40B4-BE49-F238E27FC236}">
                <a16:creationId xmlns:a16="http://schemas.microsoft.com/office/drawing/2014/main" id="{09469116-FBE9-F1CA-AA9E-3840A8AFBA62}"/>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AAD2976-396D-426A-A7C0-2D53F71491E3}"/>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3CB10A0F-2286-895A-B579-CB5D4386A2B7}"/>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8075153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N Purple blu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E104F6-2E1E-CFDD-A69D-C115384F159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Graphic 4">
            <a:extLst>
              <a:ext uri="{FF2B5EF4-FFF2-40B4-BE49-F238E27FC236}">
                <a16:creationId xmlns:a16="http://schemas.microsoft.com/office/drawing/2014/main" id="{0E27FD93-255E-C585-12C2-E99681C9BE5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00"/>
            <a:ext cx="5144400" cy="5144400"/>
          </a:xfrm>
          <a:prstGeom prst="rect">
            <a:avLst/>
          </a:prstGeom>
        </p:spPr>
      </p:pic>
      <p:sp>
        <p:nvSpPr>
          <p:cNvPr id="17" name="Title 4">
            <a:extLst>
              <a:ext uri="{FF2B5EF4-FFF2-40B4-BE49-F238E27FC236}">
                <a16:creationId xmlns:a16="http://schemas.microsoft.com/office/drawing/2014/main" id="{A1D3EB5E-6B70-AA5A-4340-53F0E0A0646D}"/>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0AF9AF4C-BE87-2184-CAE5-F141A4F930B6}"/>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7" name="Graphic 6" descr="Nokia logo">
            <a:extLst>
              <a:ext uri="{FF2B5EF4-FFF2-40B4-BE49-F238E27FC236}">
                <a16:creationId xmlns:a16="http://schemas.microsoft.com/office/drawing/2014/main" id="{6473A8D9-1E1F-2E3A-7D9E-D4269FE0E856}"/>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6" name="TextBox 5">
            <a:extLst>
              <a:ext uri="{FF2B5EF4-FFF2-40B4-BE49-F238E27FC236}">
                <a16:creationId xmlns:a16="http://schemas.microsoft.com/office/drawing/2014/main" id="{1AA40532-F231-EBBB-A8D3-3657B33CB9DA}"/>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6" name="Slide Number Placeholder 5">
            <a:extLst>
              <a:ext uri="{FF2B5EF4-FFF2-40B4-BE49-F238E27FC236}">
                <a16:creationId xmlns:a16="http://schemas.microsoft.com/office/drawing/2014/main" id="{B509789C-1FE5-7B11-DD63-34E6F72F670E}"/>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20478634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N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16BB-9265-7D3A-E136-8F028A9F864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0" name="Graphic 19">
            <a:extLst>
              <a:ext uri="{FF2B5EF4-FFF2-40B4-BE49-F238E27FC236}">
                <a16:creationId xmlns:a16="http://schemas.microsoft.com/office/drawing/2014/main" id="{A7536232-7B28-DCFA-37A3-EEBA7365A53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8" name="Graphic 7" descr="Nokia logo">
            <a:extLst>
              <a:ext uri="{FF2B5EF4-FFF2-40B4-BE49-F238E27FC236}">
                <a16:creationId xmlns:a16="http://schemas.microsoft.com/office/drawing/2014/main" id="{E38B61BF-D739-BBD9-DF1D-6287976FB4E6}"/>
              </a:ext>
              <a:ext uri="{C183D7F6-B498-43B3-948B-1728B52AA6E4}">
                <adec:decorative xmlns:adec="http://schemas.microsoft.com/office/drawing/2017/decorative" val="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988707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N Whit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585F427-7AA2-BA79-9FAB-3B20B348D66A}"/>
              </a:ext>
              <a:ext uri="{C183D7F6-B498-43B3-948B-1728B52AA6E4}">
                <adec:decorative xmlns:adec="http://schemas.microsoft.com/office/drawing/2017/decorative" val="1"/>
              </a:ext>
            </a:extLst>
          </p:cNvPr>
          <p:cNvSpPr/>
          <p:nvPr userDrawn="1"/>
        </p:nvSpPr>
        <p:spPr>
          <a:xfrm>
            <a:off x="0" y="-900"/>
            <a:ext cx="5144400" cy="5144400"/>
          </a:xfrm>
          <a:custGeom>
            <a:avLst/>
            <a:gdLst>
              <a:gd name="connsiteX0" fmla="*/ 0 w 5144400"/>
              <a:gd name="connsiteY0" fmla="*/ 0 h 5144400"/>
              <a:gd name="connsiteX1" fmla="*/ 0 w 5144400"/>
              <a:gd name="connsiteY1" fmla="*/ 5144400 h 5144400"/>
              <a:gd name="connsiteX2" fmla="*/ 794971 w 5144400"/>
              <a:gd name="connsiteY2" fmla="*/ 5144400 h 5144400"/>
              <a:gd name="connsiteX3" fmla="*/ 794971 w 5144400"/>
              <a:gd name="connsiteY3" fmla="*/ 1741594 h 5144400"/>
              <a:gd name="connsiteX4" fmla="*/ 5144400 w 5144400"/>
              <a:gd name="connsiteY4" fmla="*/ 5144400 h 5144400"/>
              <a:gd name="connsiteX5" fmla="*/ 5144400 w 5144400"/>
              <a:gd name="connsiteY5" fmla="*/ 4142850 h 5144400"/>
              <a:gd name="connsiteX6" fmla="*/ 0 w 5144400"/>
              <a:gd name="connsiteY6" fmla="*/ 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400" h="5144400">
                <a:moveTo>
                  <a:pt x="0" y="0"/>
                </a:moveTo>
                <a:lnTo>
                  <a:pt x="0" y="5144400"/>
                </a:lnTo>
                <a:cubicBezTo>
                  <a:pt x="0" y="5144400"/>
                  <a:pt x="794971" y="5144400"/>
                  <a:pt x="794971" y="5144400"/>
                </a:cubicBezTo>
                <a:lnTo>
                  <a:pt x="794971" y="1741594"/>
                </a:lnTo>
                <a:cubicBezTo>
                  <a:pt x="794971" y="1741594"/>
                  <a:pt x="5144400" y="5144400"/>
                  <a:pt x="5144400" y="5144400"/>
                </a:cubicBezTo>
                <a:lnTo>
                  <a:pt x="5144400" y="4142850"/>
                </a:lnTo>
                <a:lnTo>
                  <a:pt x="0" y="0"/>
                </a:lnTo>
                <a:close/>
              </a:path>
            </a:pathLst>
          </a:custGeom>
          <a:solidFill>
            <a:schemeClr val="accent1"/>
          </a:solidFill>
          <a:ln w="26789" cap="flat">
            <a:noFill/>
            <a:prstDash val="solid"/>
            <a:miter/>
          </a:ln>
        </p:spPr>
        <p:txBody>
          <a:bodyPr rtlCol="0" anchor="ctr"/>
          <a:lstStyle/>
          <a:p>
            <a:endParaRPr lang="en-US"/>
          </a:p>
        </p:txBody>
      </p:sp>
      <p:sp>
        <p:nvSpPr>
          <p:cNvPr id="21" name="Title 4">
            <a:extLst>
              <a:ext uri="{FF2B5EF4-FFF2-40B4-BE49-F238E27FC236}">
                <a16:creationId xmlns:a16="http://schemas.microsoft.com/office/drawing/2014/main" id="{D3CDCE65-9D09-8014-E0D4-FA37C5A40921}"/>
              </a:ext>
            </a:extLst>
          </p:cNvPr>
          <p:cNvSpPr>
            <a:spLocks noGrp="1"/>
          </p:cNvSpPr>
          <p:nvPr>
            <p:ph type="title" hasCustomPrompt="1"/>
          </p:nvPr>
        </p:nvSpPr>
        <p:spPr>
          <a:xfrm>
            <a:off x="3830398" y="719799"/>
            <a:ext cx="4896000"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450AD0AE-26A9-7041-BAC9-7726260DC45A}"/>
              </a:ext>
            </a:extLst>
          </p:cNvPr>
          <p:cNvSpPr>
            <a:spLocks noGrp="1"/>
          </p:cNvSpPr>
          <p:nvPr>
            <p:ph type="body" sz="quarter" idx="12" hasCustomPrompt="1"/>
          </p:nvPr>
        </p:nvSpPr>
        <p:spPr>
          <a:xfrm>
            <a:off x="3830399" y="2126098"/>
            <a:ext cx="4896000"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0" name="Graphic 9" descr="Nokia logo">
            <a:extLst>
              <a:ext uri="{FF2B5EF4-FFF2-40B4-BE49-F238E27FC236}">
                <a16:creationId xmlns:a16="http://schemas.microsoft.com/office/drawing/2014/main" id="{B1A59803-7A75-C0A5-6357-07B64397DE3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7478" y="4472616"/>
            <a:ext cx="1368000" cy="308246"/>
          </a:xfrm>
          <a:prstGeom prst="rect">
            <a:avLst/>
          </a:prstGeom>
        </p:spPr>
      </p:pic>
      <p:sp>
        <p:nvSpPr>
          <p:cNvPr id="20" name="Slide Number Placeholder 5">
            <a:extLst>
              <a:ext uri="{FF2B5EF4-FFF2-40B4-BE49-F238E27FC236}">
                <a16:creationId xmlns:a16="http://schemas.microsoft.com/office/drawing/2014/main" id="{CE77B206-49F7-2B3D-46F6-5783EB06549D}"/>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9" name="TextBox 18">
            <a:extLst>
              <a:ext uri="{FF2B5EF4-FFF2-40B4-BE49-F238E27FC236}">
                <a16:creationId xmlns:a16="http://schemas.microsoft.com/office/drawing/2014/main" id="{41F7AE0E-D196-9918-5EDB-E9F6D1F5BFCD}"/>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25415128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 N Pic 5">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690CFD2-2C1B-7335-BF54-AD634A35EAF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710894" y="719799"/>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710895" y="2126098"/>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5" name="Graphic 4" descr="Nokia logo">
            <a:extLst>
              <a:ext uri="{FF2B5EF4-FFF2-40B4-BE49-F238E27FC236}">
                <a16:creationId xmlns:a16="http://schemas.microsoft.com/office/drawing/2014/main" id="{CEF8B1BA-0BB5-4F93-F0B9-7D5525BEC01C}"/>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7478" y="4472616"/>
            <a:ext cx="1368000" cy="308246"/>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313022407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4.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theme" Target="../theme/theme2.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891639"/>
      </p:ext>
    </p:extLst>
  </p:cSld>
  <p:clrMap bg1="lt1" tx1="dk1" bg2="lt2" tx2="dk2" accent1="accent1" accent2="accent2" accent3="accent3" accent4="accent4" accent5="accent5" accent6="accent6" hlink="hlink" folHlink="folHlink"/>
  <p:sldLayoutIdLst>
    <p:sldLayoutId id="2147483816" r:id="rId1"/>
    <p:sldLayoutId id="2147483726" r:id="rId2"/>
    <p:sldLayoutId id="2147483776" r:id="rId3"/>
    <p:sldLayoutId id="2147483778" r:id="rId4"/>
    <p:sldLayoutId id="2147483779" r:id="rId5"/>
    <p:sldLayoutId id="2147483780" r:id="rId6"/>
    <p:sldLayoutId id="2147483781" r:id="rId7"/>
    <p:sldLayoutId id="2147483777" r:id="rId8"/>
    <p:sldLayoutId id="2147483796" r:id="rId9"/>
    <p:sldLayoutId id="2147483812" r:id="rId10"/>
    <p:sldLayoutId id="2147483763" r:id="rId11"/>
    <p:sldLayoutId id="2147483775" r:id="rId12"/>
    <p:sldLayoutId id="2147483794" r:id="rId13"/>
    <p:sldLayoutId id="2147483797"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753" r:id="rId27"/>
    <p:sldLayoutId id="2147483757" r:id="rId28"/>
    <p:sldLayoutId id="2147483758" r:id="rId29"/>
    <p:sldLayoutId id="2147483815" r:id="rId30"/>
    <p:sldLayoutId id="2147483840" r:id="rId31"/>
    <p:sldLayoutId id="2147483760" r:id="rId32"/>
    <p:sldLayoutId id="2147483761" r:id="rId33"/>
    <p:sldLayoutId id="2147483762" r:id="rId34"/>
    <p:sldLayoutId id="2147483774" r:id="rId35"/>
    <p:sldLayoutId id="2147483834" r:id="rId36"/>
    <p:sldLayoutId id="2147483837" r:id="rId37"/>
    <p:sldLayoutId id="2147483843" r:id="rId38"/>
    <p:sldLayoutId id="2147483755" r:id="rId39"/>
    <p:sldLayoutId id="2147483756" r:id="rId40"/>
    <p:sldLayoutId id="2147483793" r:id="rId41"/>
    <p:sldLayoutId id="2147483814" r:id="rId42"/>
    <p:sldLayoutId id="2147483835" r:id="rId43"/>
    <p:sldLayoutId id="2147483836" r:id="rId44"/>
    <p:sldLayoutId id="2147483838" r:id="rId45"/>
    <p:sldLayoutId id="2147483839" r:id="rId46"/>
    <p:sldLayoutId id="2147483842" r:id="rId47"/>
    <p:sldLayoutId id="2147483850" r:id="rId48"/>
    <p:sldLayoutId id="2147483854" r:id="rId49"/>
    <p:sldLayoutId id="2147483856" r:id="rId50"/>
    <p:sldLayoutId id="2147483865" r:id="rId51"/>
    <p:sldLayoutId id="2147483746" r:id="rId52"/>
    <p:sldLayoutId id="2147483747" r:id="rId53"/>
    <p:sldLayoutId id="2147483748" r:id="rId54"/>
    <p:sldLayoutId id="2147483749" r:id="rId55"/>
    <p:sldLayoutId id="2147483750" r:id="rId56"/>
    <p:sldLayoutId id="2147483751" r:id="rId57"/>
    <p:sldLayoutId id="2147483791" r:id="rId58"/>
    <p:sldLayoutId id="2147483853" r:id="rId59"/>
    <p:sldLayoutId id="2147483857" r:id="rId60"/>
    <p:sldLayoutId id="2147483858" r:id="rId61"/>
    <p:sldLayoutId id="2147483859" r:id="rId62"/>
    <p:sldLayoutId id="2147483860" r:id="rId63"/>
    <p:sldLayoutId id="2147483861" r:id="rId64"/>
    <p:sldLayoutId id="2147483862" r:id="rId65"/>
    <p:sldLayoutId id="2147483863" r:id="rId66"/>
    <p:sldLayoutId id="2147483864" r:id="rId67"/>
    <p:sldLayoutId id="2147483936" r:id="rId68"/>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82328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1" r:id="rId45"/>
    <p:sldLayoutId id="2147483912" r:id="rId46"/>
    <p:sldLayoutId id="2147483913" r:id="rId47"/>
    <p:sldLayoutId id="2147483914" r:id="rId48"/>
    <p:sldLayoutId id="2147483915" r:id="rId49"/>
    <p:sldLayoutId id="2147483916" r:id="rId50"/>
    <p:sldLayoutId id="2147483917" r:id="rId51"/>
    <p:sldLayoutId id="2147483918" r:id="rId52"/>
    <p:sldLayoutId id="2147483919" r:id="rId53"/>
    <p:sldLayoutId id="2147483920" r:id="rId54"/>
    <p:sldLayoutId id="2147483921" r:id="rId55"/>
    <p:sldLayoutId id="2147483922" r:id="rId56"/>
    <p:sldLayoutId id="2147483923" r:id="rId57"/>
    <p:sldLayoutId id="2147483924" r:id="rId58"/>
    <p:sldLayoutId id="2147483925" r:id="rId59"/>
    <p:sldLayoutId id="2147483926" r:id="rId60"/>
    <p:sldLayoutId id="2147483927" r:id="rId61"/>
    <p:sldLayoutId id="2147483928" r:id="rId62"/>
    <p:sldLayoutId id="2147483929" r:id="rId63"/>
    <p:sldLayoutId id="2147483930" r:id="rId64"/>
    <p:sldLayoutId id="2147483931" r:id="rId65"/>
    <p:sldLayoutId id="2147483932" r:id="rId66"/>
    <p:sldLayoutId id="2147483933" r:id="rId67"/>
    <p:sldLayoutId id="2147483934" r:id="rId68"/>
    <p:sldLayoutId id="2147483935" r:id="rId69"/>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A3F19-C97F-216A-002D-C6BB4C79ED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006B91-8908-D0D2-48A4-82A02A6CC6EB}"/>
              </a:ext>
            </a:extLst>
          </p:cNvPr>
          <p:cNvSpPr>
            <a:spLocks noGrp="1"/>
          </p:cNvSpPr>
          <p:nvPr>
            <p:ph type="title"/>
          </p:nvPr>
        </p:nvSpPr>
        <p:spPr>
          <a:xfrm>
            <a:off x="417531" y="352540"/>
            <a:ext cx="4896000" cy="1791925"/>
          </a:xfrm>
        </p:spPr>
        <p:txBody>
          <a:bodyPr/>
          <a:lstStyle/>
          <a:p>
            <a:r>
              <a:rPr lang="en-US"/>
              <a:t>CCCL - OAM Test Based Correlation using ML</a:t>
            </a:r>
            <a:br>
              <a:rPr lang="en-US"/>
            </a:br>
            <a:r>
              <a:rPr lang="en-US"/>
              <a:t>   - </a:t>
            </a:r>
            <a:r>
              <a:rPr lang="en-US" sz="2800" i="1"/>
              <a:t>Log AI Hackathon - 2025</a:t>
            </a:r>
          </a:p>
        </p:txBody>
      </p:sp>
      <p:sp>
        <p:nvSpPr>
          <p:cNvPr id="4" name="Text Placeholder 3">
            <a:extLst>
              <a:ext uri="{FF2B5EF4-FFF2-40B4-BE49-F238E27FC236}">
                <a16:creationId xmlns:a16="http://schemas.microsoft.com/office/drawing/2014/main" id="{E68D6094-EC41-476F-D0A2-2FF2CFE00EA6}"/>
              </a:ext>
            </a:extLst>
          </p:cNvPr>
          <p:cNvSpPr>
            <a:spLocks noGrp="1"/>
          </p:cNvSpPr>
          <p:nvPr>
            <p:ph type="body" sz="quarter" idx="12"/>
          </p:nvPr>
        </p:nvSpPr>
        <p:spPr>
          <a:xfrm>
            <a:off x="417531" y="2340000"/>
            <a:ext cx="3909884" cy="1497992"/>
          </a:xfrm>
        </p:spPr>
        <p:txBody>
          <a:bodyPr/>
          <a:lstStyle/>
          <a:p>
            <a:r>
              <a:rPr lang="en-US"/>
              <a:t>Bhadrinath </a:t>
            </a:r>
            <a:r>
              <a:rPr lang="en-US" err="1"/>
              <a:t>Eruventee</a:t>
            </a:r>
            <a:r>
              <a:rPr lang="en-US"/>
              <a:t>, </a:t>
            </a:r>
          </a:p>
          <a:p>
            <a:r>
              <a:rPr lang="en-US"/>
              <a:t>Manohar SL, </a:t>
            </a:r>
          </a:p>
          <a:p>
            <a:r>
              <a:rPr lang="en-US"/>
              <a:t>Sorabh Ojha </a:t>
            </a:r>
          </a:p>
          <a:p>
            <a:r>
              <a:rPr lang="en-US" i="1"/>
              <a:t>            OAM Explorers Team</a:t>
            </a:r>
          </a:p>
        </p:txBody>
      </p:sp>
    </p:spTree>
    <p:extLst>
      <p:ext uri="{BB962C8B-B14F-4D97-AF65-F5344CB8AC3E}">
        <p14:creationId xmlns:p14="http://schemas.microsoft.com/office/powerpoint/2010/main" val="369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D0ED-E9E8-FE44-15D3-D90470676A6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DB5B761-1881-9626-E129-39F43CD714F3}"/>
              </a:ext>
            </a:extLst>
          </p:cNvPr>
          <p:cNvSpPr>
            <a:spLocks noGrp="1"/>
          </p:cNvSpPr>
          <p:nvPr>
            <p:ph type="title"/>
          </p:nvPr>
        </p:nvSpPr>
        <p:spPr>
          <a:xfrm>
            <a:off x="417531" y="396000"/>
            <a:ext cx="8308800" cy="342000"/>
          </a:xfrm>
        </p:spPr>
        <p:txBody>
          <a:bodyPr/>
          <a:lstStyle/>
          <a:p>
            <a:r>
              <a:rPr lang="en-IN"/>
              <a:t>Input Data – Data sources used</a:t>
            </a:r>
            <a:endParaRPr lang="en-US"/>
          </a:p>
        </p:txBody>
      </p:sp>
      <p:sp>
        <p:nvSpPr>
          <p:cNvPr id="2" name="Text Placeholder 1">
            <a:extLst>
              <a:ext uri="{FF2B5EF4-FFF2-40B4-BE49-F238E27FC236}">
                <a16:creationId xmlns:a16="http://schemas.microsoft.com/office/drawing/2014/main" id="{068E9D1E-4AE6-2F94-7D53-3C10623AA3CB}"/>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AC07B292-E34E-9CE4-3606-F9C95FBFD44A}"/>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3" name="Rectangle 1">
            <a:extLst>
              <a:ext uri="{FF2B5EF4-FFF2-40B4-BE49-F238E27FC236}">
                <a16:creationId xmlns:a16="http://schemas.microsoft.com/office/drawing/2014/main" id="{2E254906-74C9-E92C-906B-6C7016874D8A}"/>
              </a:ext>
            </a:extLst>
          </p:cNvPr>
          <p:cNvSpPr>
            <a:spLocks noGrp="1" noChangeArrowheads="1"/>
          </p:cNvSpPr>
          <p:nvPr>
            <p:ph type="body" sz="quarter" idx="15"/>
          </p:nvPr>
        </p:nvSpPr>
        <p:spPr bwMode="auto">
          <a:xfrm>
            <a:off x="417531" y="1371421"/>
            <a:ext cx="841801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DM Data:</a:t>
            </a:r>
            <a:r>
              <a:rPr kumimoji="0" lang="en-US" altLang="en-US" sz="1800" b="0" i="0" u="none" strike="noStrike" cap="none" normalizeH="0" baseline="0">
                <a:ln>
                  <a:noFill/>
                </a:ln>
                <a:solidFill>
                  <a:schemeClr val="tx1"/>
                </a:solidFill>
                <a:effectLst/>
              </a:rPr>
              <a:t> Test results and delay values (Pass/Fail) – Timeseries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lvl="1" defTabSz="914400" eaLnBrk="0" fontAlgn="base" hangingPunct="0">
              <a:spcBef>
                <a:spcPct val="0"/>
              </a:spcBef>
              <a:spcAft>
                <a:spcPct val="0"/>
              </a:spcAft>
              <a:buSzTx/>
              <a:buFontTx/>
              <a:buChar char="•"/>
            </a:pPr>
            <a:r>
              <a:rPr lang="en-US" altLang="en-US" sz="1600">
                <a:latin typeface="Arial" panose="020B0604020202020204" pitchFamily="34" charset="0"/>
              </a:rPr>
              <a:t>Generates </a:t>
            </a:r>
            <a:r>
              <a:rPr lang="en-US" altLang="en-US" sz="1600" b="1">
                <a:latin typeface="Arial" panose="020B0604020202020204" pitchFamily="34" charset="0"/>
              </a:rPr>
              <a:t>large-scale synthetic DM telemetry</a:t>
            </a:r>
            <a:r>
              <a:rPr lang="en-US" altLang="en-US" sz="1600">
                <a:latin typeface="Arial" panose="020B0604020202020204" pitchFamily="34" charset="0"/>
              </a:rPr>
              <a:t> with realistic timing and delay patterns</a:t>
            </a:r>
          </a:p>
          <a:p>
            <a:pPr lvl="1" defTabSz="914400" eaLnBrk="0" fontAlgn="base" hangingPunct="0">
              <a:spcBef>
                <a:spcPct val="0"/>
              </a:spcBef>
              <a:spcAft>
                <a:spcPct val="0"/>
              </a:spcAft>
              <a:buSzTx/>
              <a:buFontTx/>
              <a:buChar char="•"/>
            </a:pPr>
            <a:r>
              <a:rPr lang="en-US" altLang="en-US" sz="1600">
                <a:latin typeface="Arial" panose="020B0604020202020204" pitchFamily="34" charset="0"/>
              </a:rPr>
              <a:t>Introduces </a:t>
            </a:r>
            <a:r>
              <a:rPr lang="en-US" altLang="en-US" sz="1600" b="1">
                <a:latin typeface="Arial" panose="020B0604020202020204" pitchFamily="34" charset="0"/>
              </a:rPr>
              <a:t>controlled contamination</a:t>
            </a:r>
            <a:r>
              <a:rPr lang="en-US" altLang="en-US" sz="1600">
                <a:latin typeface="Arial" panose="020B0604020202020204" pitchFamily="34" charset="0"/>
              </a:rPr>
              <a:t>, where degraded samples show higher average delay and wider min–max spread</a:t>
            </a:r>
          </a:p>
          <a:p>
            <a:pPr lvl="1" defTabSz="914400" eaLnBrk="0" fontAlgn="base" hangingPunct="0">
              <a:spcBef>
                <a:spcPct val="0"/>
              </a:spcBef>
              <a:spcAft>
                <a:spcPct val="0"/>
              </a:spcAft>
              <a:buSzTx/>
              <a:buFontTx/>
              <a:buChar char="•"/>
            </a:pPr>
            <a:r>
              <a:rPr lang="en-US" altLang="en-US" sz="1600">
                <a:latin typeface="Arial" panose="020B0604020202020204" pitchFamily="34" charset="0"/>
              </a:rPr>
              <a:t>Enables </a:t>
            </a:r>
            <a:r>
              <a:rPr lang="en-US" altLang="en-US" sz="1600" b="1">
                <a:latin typeface="Arial" panose="020B0604020202020204" pitchFamily="34" charset="0"/>
              </a:rPr>
              <a:t>safe validation of anomaly detection models</a:t>
            </a:r>
            <a:r>
              <a:rPr lang="en-US" altLang="en-US" sz="1600">
                <a:latin typeface="Arial" panose="020B0604020202020204" pitchFamily="34" charset="0"/>
              </a:rPr>
              <a:t> using labeled, repeatable test data</a:t>
            </a:r>
          </a:p>
          <a:p>
            <a:pPr lvl="1" defTabSz="914400" eaLnBrk="0" fontAlgn="base" hangingPunct="0">
              <a:spcBef>
                <a:spcPct val="0"/>
              </a:spcBef>
              <a:spcAft>
                <a:spcPct val="0"/>
              </a:spcAft>
              <a:buSzTx/>
              <a:buFontTx/>
              <a:buChar char="•"/>
            </a:pPr>
            <a:r>
              <a:rPr kumimoji="0" lang="en-US" altLang="en-US" sz="1600" b="0" i="0" u="none" strike="noStrike" cap="none" normalizeH="0" baseline="0">
                <a:ln>
                  <a:noFill/>
                </a:ln>
                <a:solidFill>
                  <a:schemeClr val="tx1"/>
                </a:solidFill>
                <a:effectLst/>
                <a:latin typeface="Arial" panose="020B0604020202020204" pitchFamily="34" charset="0"/>
              </a:rPr>
              <a:t>Uses NumPy and pandas – generateSyntheticData.py</a:t>
            </a: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7090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F0EF9-45EE-F129-7F4F-9C353004B03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F21A491-6C4C-D004-8E77-DF52C532C35B}"/>
              </a:ext>
            </a:extLst>
          </p:cNvPr>
          <p:cNvSpPr>
            <a:spLocks noGrp="1"/>
          </p:cNvSpPr>
          <p:nvPr>
            <p:ph type="title"/>
          </p:nvPr>
        </p:nvSpPr>
        <p:spPr>
          <a:xfrm>
            <a:off x="417531" y="396000"/>
            <a:ext cx="8308800" cy="342000"/>
          </a:xfrm>
        </p:spPr>
        <p:txBody>
          <a:bodyPr/>
          <a:lstStyle/>
          <a:p>
            <a:r>
              <a:rPr lang="en-IN"/>
              <a:t>Input Data – Data sources used </a:t>
            </a:r>
            <a:endParaRPr lang="en-US"/>
          </a:p>
        </p:txBody>
      </p:sp>
      <p:sp>
        <p:nvSpPr>
          <p:cNvPr id="2" name="Text Placeholder 1">
            <a:extLst>
              <a:ext uri="{FF2B5EF4-FFF2-40B4-BE49-F238E27FC236}">
                <a16:creationId xmlns:a16="http://schemas.microsoft.com/office/drawing/2014/main" id="{3E203EE5-3938-5000-6772-02153A5616FE}"/>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E0731324-3475-1B77-26D1-04F46AD61747}"/>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3" name="Rectangle 1">
            <a:extLst>
              <a:ext uri="{FF2B5EF4-FFF2-40B4-BE49-F238E27FC236}">
                <a16:creationId xmlns:a16="http://schemas.microsoft.com/office/drawing/2014/main" id="{2CFF18DC-E0EE-4DF1-5E92-B892AE94096F}"/>
              </a:ext>
            </a:extLst>
          </p:cNvPr>
          <p:cNvSpPr>
            <a:spLocks noGrp="1" noChangeArrowheads="1"/>
          </p:cNvSpPr>
          <p:nvPr>
            <p:ph type="body" sz="quarter" idx="15"/>
          </p:nvPr>
        </p:nvSpPr>
        <p:spPr bwMode="auto">
          <a:xfrm>
            <a:off x="362923" y="846796"/>
            <a:ext cx="841801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SzTx/>
            </a:pPr>
            <a:r>
              <a:rPr lang="en-US" altLang="en-US" sz="1800" b="1"/>
              <a:t>IGP Data:</a:t>
            </a:r>
            <a:r>
              <a:rPr lang="en-US" altLang="en-US" sz="1800"/>
              <a:t> Hop-wise latency per DM test </a:t>
            </a:r>
            <a:endParaRPr lang="en-US" sz="1600" b="1"/>
          </a:p>
          <a:p>
            <a:r>
              <a:rPr lang="en-US" sz="1600" b="1"/>
              <a:t>Purpose</a:t>
            </a:r>
            <a:endParaRPr lang="en-US" sz="1600"/>
          </a:p>
          <a:p>
            <a:pPr marL="285750" indent="-285750">
              <a:buFont typeface="Arial" panose="020B0604020202020204" pitchFamily="34" charset="0"/>
              <a:buChar char="•"/>
            </a:pPr>
            <a:r>
              <a:rPr lang="en-US" sz="1600"/>
              <a:t>Break a DM test’s end-to-end delay into </a:t>
            </a:r>
            <a:r>
              <a:rPr lang="en-US" sz="1600" b="1"/>
              <a:t>per-IGP hop contributions</a:t>
            </a:r>
            <a:endParaRPr lang="en-US" sz="1600"/>
          </a:p>
          <a:p>
            <a:pPr marL="285750" indent="-285750">
              <a:buFont typeface="Arial" panose="020B0604020202020204" pitchFamily="34" charset="0"/>
              <a:buChar char="•"/>
            </a:pPr>
            <a:r>
              <a:rPr lang="en-US" sz="1600"/>
              <a:t>Create realistic </a:t>
            </a:r>
            <a:r>
              <a:rPr lang="en-US" sz="1600" b="1"/>
              <a:t>path-level visibility</a:t>
            </a:r>
            <a:r>
              <a:rPr lang="en-US" sz="1600"/>
              <a:t> for correlation and root-cause analysis</a:t>
            </a:r>
          </a:p>
          <a:p>
            <a:r>
              <a:rPr lang="en-US" sz="1600" b="1"/>
              <a:t>Delay Decomposition</a:t>
            </a:r>
            <a:endParaRPr lang="en-US" sz="1600"/>
          </a:p>
          <a:p>
            <a:pPr marL="285750" indent="-285750">
              <a:buFont typeface="Arial" panose="020B0604020202020204" pitchFamily="34" charset="0"/>
              <a:buChar char="•"/>
            </a:pPr>
            <a:r>
              <a:rPr lang="en-US" sz="1600"/>
              <a:t>Each LSP is modeled as a </a:t>
            </a:r>
            <a:r>
              <a:rPr lang="en-US" sz="1600" b="1"/>
              <a:t>fixed number of IGP hops</a:t>
            </a:r>
            <a:endParaRPr lang="en-US" sz="1600"/>
          </a:p>
          <a:p>
            <a:pPr marL="285750" indent="-285750">
              <a:buFont typeface="Arial" panose="020B0604020202020204" pitchFamily="34" charset="0"/>
              <a:buChar char="•"/>
            </a:pPr>
            <a:r>
              <a:rPr lang="en-US" sz="1600"/>
              <a:t>Total DM delay is </a:t>
            </a:r>
            <a:r>
              <a:rPr lang="en-US" sz="1600" b="1"/>
              <a:t>distributed across hops</a:t>
            </a:r>
            <a:r>
              <a:rPr lang="en-US" sz="1600"/>
              <a:t>, preserving the end-to-end value</a:t>
            </a:r>
          </a:p>
          <a:p>
            <a:pPr marL="285750" indent="-285750">
              <a:buFont typeface="Arial" panose="020B0604020202020204" pitchFamily="34" charset="0"/>
              <a:buChar char="•"/>
            </a:pPr>
            <a:r>
              <a:rPr lang="en-US" sz="1600"/>
              <a:t>Ensures hop delays always </a:t>
            </a:r>
            <a:r>
              <a:rPr lang="en-US" sz="1600" b="1"/>
              <a:t>sum back to the measured DM delay</a:t>
            </a:r>
            <a:endParaRPr lang="en-US" sz="1600"/>
          </a:p>
          <a:p>
            <a:r>
              <a:rPr lang="en-US" sz="1800" b="1"/>
              <a:t>Healthy vs Failure Behavior</a:t>
            </a:r>
            <a:endParaRPr lang="en-US" sz="1800"/>
          </a:p>
          <a:p>
            <a:pPr marL="171450" indent="-171450">
              <a:buFont typeface="Arial" panose="020B0604020202020204" pitchFamily="34" charset="0"/>
              <a:buChar char="•"/>
            </a:pPr>
            <a:r>
              <a:rPr lang="en-US" sz="1600"/>
              <a:t>PASS cases: Tighter, more even delay split across hops</a:t>
            </a:r>
          </a:p>
          <a:p>
            <a:pPr marL="171450" indent="-171450">
              <a:buFont typeface="Arial" panose="020B0604020202020204" pitchFamily="34" charset="0"/>
              <a:buChar char="•"/>
            </a:pPr>
            <a:r>
              <a:rPr lang="en-US" sz="1600"/>
              <a:t>FAIL cases: Higher variation across hops where one or more hops may dominate the total delay</a:t>
            </a:r>
          </a:p>
          <a:p>
            <a:pPr marL="285750" indent="-285750">
              <a:buFont typeface="Arial" panose="020B0604020202020204" pitchFamily="34" charset="0"/>
              <a:buChar char="•"/>
            </a:pPr>
            <a:endParaRPr lang="en-US" sz="1600"/>
          </a:p>
          <a:p>
            <a:endParaRPr lang="en-US" sz="160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049327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260582" y="421200"/>
            <a:ext cx="8308800" cy="342000"/>
          </a:xfrm>
        </p:spPr>
        <p:txBody>
          <a:bodyPr/>
          <a:lstStyle/>
          <a:p>
            <a:r>
              <a:rPr lang="en-IN"/>
              <a:t>ML Model Details – Modelling Approach</a:t>
            </a:r>
            <a:endParaRPr lang="en-US"/>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6" name="Rectangle 2">
            <a:extLst>
              <a:ext uri="{FF2B5EF4-FFF2-40B4-BE49-F238E27FC236}">
                <a16:creationId xmlns:a16="http://schemas.microsoft.com/office/drawing/2014/main" id="{CFDAF7B2-0949-41A6-8076-1C5BC3A6E721}"/>
              </a:ext>
            </a:extLst>
          </p:cNvPr>
          <p:cNvSpPr>
            <a:spLocks noGrp="1" noChangeArrowheads="1"/>
          </p:cNvSpPr>
          <p:nvPr>
            <p:ph type="body" sz="quarter" idx="15"/>
          </p:nvPr>
        </p:nvSpPr>
        <p:spPr bwMode="auto">
          <a:xfrm>
            <a:off x="104831" y="963980"/>
            <a:ext cx="893433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Model: </a:t>
            </a:r>
            <a:r>
              <a:rPr kumimoji="0" lang="en-US" altLang="en-US" sz="1800" b="1" i="0" u="none" strike="noStrike" cap="none" normalizeH="0" baseline="0">
                <a:ln>
                  <a:noFill/>
                </a:ln>
                <a:solidFill>
                  <a:schemeClr val="tx1"/>
                </a:solidFill>
                <a:effectLst/>
              </a:rPr>
              <a:t>Isolation Forest</a:t>
            </a:r>
            <a:r>
              <a:rPr kumimoji="0" lang="en-US" altLang="en-US" sz="1800" b="0" i="0" u="none" strike="noStrike" cap="none" normalizeH="0" baseline="0">
                <a:ln>
                  <a:noFill/>
                </a:ln>
                <a:solidFill>
                  <a:schemeClr val="tx1"/>
                </a:solidFill>
                <a:effectLst/>
              </a:rPr>
              <a:t> (unsupervised anomaly detection).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lvl="1" defTabSz="914400" eaLnBrk="0" fontAlgn="base" hangingPunct="0">
              <a:spcBef>
                <a:spcPct val="0"/>
              </a:spcBef>
              <a:spcAft>
                <a:spcPct val="0"/>
              </a:spcAft>
              <a:buSzTx/>
              <a:buFontTx/>
              <a:buChar char="•"/>
            </a:pPr>
            <a:r>
              <a:rPr lang="en-US" altLang="en-US" sz="1800"/>
              <a:t>Uses an Isolation Forest as an unsupervised anomaly detection model to identify abnormal DM delay behavior without relying on labeled failures</a:t>
            </a:r>
          </a:p>
          <a:p>
            <a:pPr lvl="1" defTabSz="914400" eaLnBrk="0" fontAlgn="base" hangingPunct="0">
              <a:spcBef>
                <a:spcPct val="0"/>
              </a:spcBef>
              <a:spcAft>
                <a:spcPct val="0"/>
              </a:spcAft>
              <a:buSzTx/>
              <a:buFontTx/>
              <a:buChar char="•"/>
            </a:pPr>
            <a:r>
              <a:rPr lang="en-US" altLang="en-US" sz="1800"/>
              <a:t>Well-suited for skewed and noisy network data, where failures are rare and patterns change over time</a:t>
            </a:r>
          </a:p>
          <a:p>
            <a:pPr lvl="1" defTabSz="914400" eaLnBrk="0" fontAlgn="base" hangingPunct="0">
              <a:spcBef>
                <a:spcPct val="0"/>
              </a:spcBef>
              <a:spcAft>
                <a:spcPct val="0"/>
              </a:spcAft>
              <a:buSzTx/>
              <a:buFontTx/>
              <a:buChar char="•"/>
            </a:pPr>
            <a:r>
              <a:rPr lang="en-US" altLang="en-US" sz="1800"/>
              <a:t>Focuses on ranking abnormal behavior rather than hard classification, which aligns better with operational triage</a:t>
            </a:r>
          </a:p>
          <a:p>
            <a:pPr lvl="1" defTabSz="914400" eaLnBrk="0" fontAlgn="base" hangingPunct="0">
              <a:spcBef>
                <a:spcPct val="0"/>
              </a:spcBef>
              <a:spcAft>
                <a:spcPct val="0"/>
              </a:spcAft>
              <a:buSzTx/>
              <a:buFontTx/>
              <a:buChar char="•"/>
            </a:pPr>
            <a:r>
              <a:rPr lang="en-US" altLang="en-US" sz="1800"/>
              <a:t>Highly scalable (suitable for large data sets)</a:t>
            </a:r>
          </a:p>
          <a:p>
            <a:pPr lvl="1" defTabSz="914400" eaLnBrk="0" fontAlgn="base" hangingPunct="0">
              <a:spcBef>
                <a:spcPct val="0"/>
              </a:spcBef>
              <a:spcAft>
                <a:spcPct val="0"/>
              </a:spcAft>
              <a:buSzTx/>
              <a:buFontTx/>
              <a:buChar char="•"/>
            </a:pPr>
            <a:r>
              <a:rPr lang="en-US" altLang="en-US" sz="1800"/>
              <a:t>Unlabeled data</a:t>
            </a:r>
          </a:p>
          <a:p>
            <a:pPr lvl="1" defTabSz="914400" eaLnBrk="0" fontAlgn="base" hangingPunct="0">
              <a:spcBef>
                <a:spcPct val="0"/>
              </a:spcBef>
              <a:spcAft>
                <a:spcPct val="0"/>
              </a:spcAft>
              <a:buSzTx/>
              <a:buFontTx/>
              <a:buChar char="•"/>
            </a:pPr>
            <a:r>
              <a:rPr lang="en-US" altLang="en-US" sz="1800"/>
              <a:t>Can detect new anomalies outside existing patterns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866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84888-5047-BD24-E28F-EAD36FDF4B8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42B0DD4-75C0-3541-E49C-15BB003D7058}"/>
              </a:ext>
            </a:extLst>
          </p:cNvPr>
          <p:cNvSpPr>
            <a:spLocks noGrp="1"/>
          </p:cNvSpPr>
          <p:nvPr>
            <p:ph type="title"/>
          </p:nvPr>
        </p:nvSpPr>
        <p:spPr>
          <a:xfrm>
            <a:off x="417531" y="396000"/>
            <a:ext cx="8308800" cy="342000"/>
          </a:xfrm>
        </p:spPr>
        <p:txBody>
          <a:bodyPr/>
          <a:lstStyle/>
          <a:p>
            <a:r>
              <a:rPr lang="en-IN"/>
              <a:t>ML Model Details – Modelling Approach</a:t>
            </a:r>
            <a:endParaRPr lang="en-US"/>
          </a:p>
        </p:txBody>
      </p:sp>
      <p:sp>
        <p:nvSpPr>
          <p:cNvPr id="2" name="Text Placeholder 1">
            <a:extLst>
              <a:ext uri="{FF2B5EF4-FFF2-40B4-BE49-F238E27FC236}">
                <a16:creationId xmlns:a16="http://schemas.microsoft.com/office/drawing/2014/main" id="{A91595B9-1074-A43E-2EC2-D5A612AD914F}"/>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15FD5716-C944-BA56-C198-7B4201B14877}"/>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6" name="Rectangle 2">
            <a:extLst>
              <a:ext uri="{FF2B5EF4-FFF2-40B4-BE49-F238E27FC236}">
                <a16:creationId xmlns:a16="http://schemas.microsoft.com/office/drawing/2014/main" id="{5B03AA17-3063-A9A6-014E-B150DEE750C1}"/>
              </a:ext>
            </a:extLst>
          </p:cNvPr>
          <p:cNvSpPr>
            <a:spLocks noGrp="1" noChangeArrowheads="1"/>
          </p:cNvSpPr>
          <p:nvPr>
            <p:ph type="body" sz="quarter" idx="15"/>
          </p:nvPr>
        </p:nvSpPr>
        <p:spPr bwMode="auto">
          <a:xfrm>
            <a:off x="208696" y="604609"/>
            <a:ext cx="8726469"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Trained globally on all DM delays → learns normal delay behavior -&gt; Per IGP Level.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Applied </a:t>
            </a:r>
            <a:r>
              <a:rPr kumimoji="0" lang="en-US" altLang="en-US" sz="1800" b="1" i="0" u="none" strike="noStrike" cap="none" normalizeH="0" baseline="0">
                <a:ln>
                  <a:noFill/>
                </a:ln>
                <a:solidFill>
                  <a:schemeClr val="tx1"/>
                </a:solidFill>
                <a:effectLst/>
              </a:rPr>
              <a:t>only to FAILED tests</a:t>
            </a:r>
            <a:r>
              <a:rPr kumimoji="0" lang="en-US" altLang="en-US" sz="1800" b="0" i="0" u="none" strike="noStrike" cap="none" normalizeH="0" baseline="0">
                <a:ln>
                  <a:noFill/>
                </a:ln>
                <a:solidFill>
                  <a:schemeClr val="tx1"/>
                </a:solidFill>
                <a:effectLst/>
              </a:rPr>
              <a:t> to detect abnormal delay spikes.</a:t>
            </a:r>
            <a:endParaRPr kumimoji="0" lang="en-US" altLang="en-US" sz="18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rPr>
              <a:t>Linear Regression</a:t>
            </a:r>
            <a:r>
              <a:rPr kumimoji="0" lang="en-US" altLang="en-US" sz="1800" b="0" i="0" u="none" strike="noStrike" cap="none" normalizeH="0" baseline="0">
                <a:ln>
                  <a:noFill/>
                </a:ln>
                <a:solidFill>
                  <a:schemeClr val="tx1"/>
                </a:solidFill>
                <a:effectLst/>
              </a:rPr>
              <a:t> used to compute IGP delay trend (Inc / Dec / Stable).</a:t>
            </a:r>
          </a:p>
          <a:p>
            <a:endParaRPr lang="en-US" sz="1800" b="1"/>
          </a:p>
          <a:p>
            <a:r>
              <a:rPr lang="en-US" sz="1800" b="1"/>
              <a:t>Model Logic (High Level)</a:t>
            </a:r>
          </a:p>
          <a:p>
            <a:pPr marL="285750" indent="-285750">
              <a:buFont typeface="Arial" panose="020B0604020202020204" pitchFamily="34" charset="0"/>
              <a:buChar char="•"/>
            </a:pPr>
            <a:r>
              <a:rPr lang="en-US" sz="1800"/>
              <a:t>Detects abnormal end-to-end DM behavior using an unsupervised Isolation Forest trained on delay patterns</a:t>
            </a:r>
          </a:p>
          <a:p>
            <a:pPr marL="285750" indent="-285750">
              <a:buFont typeface="Arial" panose="020B0604020202020204" pitchFamily="34" charset="0"/>
              <a:buChar char="•"/>
            </a:pPr>
            <a:r>
              <a:rPr lang="en-US" sz="1800"/>
              <a:t>Decomposes anomalous DM failures into per-IGP hop delays to localize the issue within the path</a:t>
            </a:r>
          </a:p>
          <a:p>
            <a:pPr marL="285750" indent="-285750">
              <a:buFont typeface="Arial" panose="020B0604020202020204" pitchFamily="34" charset="0"/>
              <a:buChar char="•"/>
            </a:pPr>
            <a:r>
              <a:rPr lang="en-US" sz="1800"/>
              <a:t>Identifies the most likely root-cause hop by comparing each IGP’s delay against its own healthy baseline</a:t>
            </a:r>
          </a:p>
          <a:p>
            <a:pPr marL="285750" indent="-285750">
              <a:buFont typeface="Arial" panose="020B0604020202020204" pitchFamily="34" charset="0"/>
              <a:buChar char="•"/>
            </a:pPr>
            <a:r>
              <a:rPr lang="en-US" sz="1800"/>
              <a:t>Adds context for explainability using hop delay trends and recent network events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565993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417531" y="396000"/>
            <a:ext cx="8308800" cy="342000"/>
          </a:xfrm>
        </p:spPr>
        <p:txBody>
          <a:bodyPr/>
          <a:lstStyle/>
          <a:p>
            <a:r>
              <a:rPr lang="en-IN"/>
              <a:t>Output Details – Consolidated Output</a:t>
            </a:r>
            <a:endParaRPr lang="en-US"/>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6" name="Rectangle 2">
            <a:extLst>
              <a:ext uri="{FF2B5EF4-FFF2-40B4-BE49-F238E27FC236}">
                <a16:creationId xmlns:a16="http://schemas.microsoft.com/office/drawing/2014/main" id="{CFDAF7B2-0949-41A6-8076-1C5BC3A6E721}"/>
              </a:ext>
            </a:extLst>
          </p:cNvPr>
          <p:cNvSpPr>
            <a:spLocks noGrp="1" noChangeArrowheads="1"/>
          </p:cNvSpPr>
          <p:nvPr>
            <p:ph type="body" sz="quarter" idx="15"/>
          </p:nvPr>
        </p:nvSpPr>
        <p:spPr bwMode="auto">
          <a:xfrm>
            <a:off x="367768" y="1030967"/>
            <a:ext cx="8726469"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sz="1800"/>
              <a:t>The pipeline produces a single consolidated output CSV.</a:t>
            </a:r>
          </a:p>
          <a:p>
            <a:endParaRPr lang="en-US" sz="1800"/>
          </a:p>
          <a:p>
            <a:pPr marL="285750" indent="-285750">
              <a:buFont typeface="Arial" panose="020B0604020202020204" pitchFamily="34" charset="0"/>
              <a:buChar char="•"/>
            </a:pPr>
            <a:r>
              <a:rPr lang="en-US" sz="1800"/>
              <a:t>Each failure record includes: </a:t>
            </a:r>
          </a:p>
          <a:p>
            <a:pPr marL="465750" lvl="1" indent="-285750">
              <a:buFont typeface="Arial" panose="020B0604020202020204" pitchFamily="34" charset="0"/>
              <a:buChar char="•"/>
            </a:pPr>
            <a:r>
              <a:rPr lang="en-US" sz="1800"/>
              <a:t>DM delay and anomaly score</a:t>
            </a:r>
          </a:p>
          <a:p>
            <a:pPr marL="465750" lvl="1" indent="-285750">
              <a:buFont typeface="Arial" panose="020B0604020202020204" pitchFamily="34" charset="0"/>
              <a:buChar char="•"/>
            </a:pPr>
            <a:r>
              <a:rPr lang="en-US" sz="1800"/>
              <a:t>Predicted root IGP link and its delay contribution</a:t>
            </a:r>
          </a:p>
          <a:p>
            <a:pPr marL="465750" lvl="1" indent="-285750">
              <a:buFont typeface="Arial" panose="020B0604020202020204" pitchFamily="34" charset="0"/>
              <a:buChar char="•"/>
            </a:pPr>
            <a:r>
              <a:rPr lang="en-US" sz="1800"/>
              <a:t>Link trend label (Increasing / Stable / Decreasing)</a:t>
            </a:r>
          </a:p>
          <a:p>
            <a:pPr marL="465750" lvl="1" indent="-285750">
              <a:buFont typeface="Arial" panose="020B0604020202020204" pitchFamily="34" charset="0"/>
              <a:buChar char="•"/>
            </a:pPr>
            <a:r>
              <a:rPr lang="en-US" sz="1800"/>
              <a:t>Most recent correlated network event (within a 1-hour window)</a:t>
            </a:r>
          </a:p>
          <a:p>
            <a:endParaRPr lang="en-US" sz="1800"/>
          </a:p>
          <a:p>
            <a:r>
              <a:rPr lang="en-US" sz="1800"/>
              <a:t>The output helps visualize </a:t>
            </a:r>
            <a:r>
              <a:rPr lang="en-US" sz="1800" b="1"/>
              <a:t>what failed, where, and possibly why</a:t>
            </a:r>
            <a:r>
              <a:rPr lang="en-US" sz="1800"/>
              <a:t> in one place.</a:t>
            </a:r>
          </a:p>
        </p:txBody>
      </p:sp>
    </p:spTree>
    <p:extLst>
      <p:ext uri="{BB962C8B-B14F-4D97-AF65-F5344CB8AC3E}">
        <p14:creationId xmlns:p14="http://schemas.microsoft.com/office/powerpoint/2010/main" val="362925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67F9EB-9F56-C161-3E12-F3A13B612AE3}"/>
              </a:ext>
            </a:extLst>
          </p:cNvPr>
          <p:cNvSpPr>
            <a:spLocks noGrp="1"/>
          </p:cNvSpPr>
          <p:nvPr>
            <p:ph type="body" sz="quarter" idx="12"/>
          </p:nvPr>
        </p:nvSpPr>
        <p:spPr>
          <a:xfrm>
            <a:off x="323655" y="1834091"/>
            <a:ext cx="8308800" cy="737659"/>
          </a:xfrm>
        </p:spPr>
        <p:txBody>
          <a:bodyPr/>
          <a:lstStyle/>
          <a:p>
            <a:r>
              <a:rPr lang="en-US" sz="4400"/>
              <a:t>Demo</a:t>
            </a:r>
          </a:p>
        </p:txBody>
      </p:sp>
      <p:sp>
        <p:nvSpPr>
          <p:cNvPr id="4" name="TextBox 3">
            <a:extLst>
              <a:ext uri="{FF2B5EF4-FFF2-40B4-BE49-F238E27FC236}">
                <a16:creationId xmlns:a16="http://schemas.microsoft.com/office/drawing/2014/main" id="{A0F6064A-DB81-5C72-C26C-86887B55F5D9}"/>
              </a:ext>
            </a:extLst>
          </p:cNvPr>
          <p:cNvSpPr txBox="1"/>
          <p:nvPr/>
        </p:nvSpPr>
        <p:spPr>
          <a:xfrm>
            <a:off x="939452" y="4903940"/>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3" name="TextBox 2">
            <a:extLst>
              <a:ext uri="{FF2B5EF4-FFF2-40B4-BE49-F238E27FC236}">
                <a16:creationId xmlns:a16="http://schemas.microsoft.com/office/drawing/2014/main" id="{1B1DA879-E50C-E2A6-5E05-72EE7410E488}"/>
              </a:ext>
            </a:extLst>
          </p:cNvPr>
          <p:cNvSpPr txBox="1"/>
          <p:nvPr/>
        </p:nvSpPr>
        <p:spPr>
          <a:xfrm>
            <a:off x="995819" y="4941518"/>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Tree>
    <p:extLst>
      <p:ext uri="{BB962C8B-B14F-4D97-AF65-F5344CB8AC3E}">
        <p14:creationId xmlns:p14="http://schemas.microsoft.com/office/powerpoint/2010/main" val="746633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417531" y="396000"/>
            <a:ext cx="8308800" cy="342000"/>
          </a:xfrm>
        </p:spPr>
        <p:txBody>
          <a:bodyPr/>
          <a:lstStyle/>
          <a:p>
            <a:r>
              <a:rPr lang="en-IN"/>
              <a:t>Benefits – Key Outcomes &amp; Benefits</a:t>
            </a:r>
            <a:endParaRPr lang="en-US"/>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4" name="Rectangle 2">
            <a:extLst>
              <a:ext uri="{FF2B5EF4-FFF2-40B4-BE49-F238E27FC236}">
                <a16:creationId xmlns:a16="http://schemas.microsoft.com/office/drawing/2014/main" id="{E21C8E0E-C12B-4D1B-883A-0DAD5CDFC3B8}"/>
              </a:ext>
            </a:extLst>
          </p:cNvPr>
          <p:cNvSpPr>
            <a:spLocks noGrp="1" noChangeArrowheads="1"/>
          </p:cNvSpPr>
          <p:nvPr>
            <p:ph type="body" sz="quarter" idx="15"/>
          </p:nvPr>
        </p:nvSpPr>
        <p:spPr bwMode="auto">
          <a:xfrm>
            <a:off x="467294" y="1130400"/>
            <a:ext cx="8308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Fully automated end-to-end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Combines </a:t>
            </a:r>
            <a:r>
              <a:rPr kumimoji="0" lang="en-US" altLang="en-US" sz="1800" b="1" i="0" u="none" strike="noStrike" cap="none" normalizeH="0" baseline="0">
                <a:ln>
                  <a:noFill/>
                </a:ln>
                <a:solidFill>
                  <a:schemeClr val="tx1"/>
                </a:solidFill>
                <a:effectLst/>
              </a:rPr>
              <a:t>test + path + event</a:t>
            </a:r>
            <a:r>
              <a:rPr kumimoji="0" lang="en-US" altLang="en-US" sz="1800" b="0" i="0" u="none" strike="noStrike" cap="none" normalizeH="0" baseline="0">
                <a:ln>
                  <a:noFill/>
                </a:ln>
                <a:solidFill>
                  <a:schemeClr val="tx1"/>
                </a:solidFill>
                <a:effectLst/>
              </a:rPr>
              <a:t> insights in one view.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Faster root cause isolation and better operational visibility.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Framework can be extended to other KPIs.</a:t>
            </a:r>
          </a:p>
        </p:txBody>
      </p:sp>
    </p:spTree>
    <p:extLst>
      <p:ext uri="{BB962C8B-B14F-4D97-AF65-F5344CB8AC3E}">
        <p14:creationId xmlns:p14="http://schemas.microsoft.com/office/powerpoint/2010/main" val="27598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67F9EB-9F56-C161-3E12-F3A13B612AE3}"/>
              </a:ext>
            </a:extLst>
          </p:cNvPr>
          <p:cNvSpPr>
            <a:spLocks noGrp="1"/>
          </p:cNvSpPr>
          <p:nvPr>
            <p:ph type="body" sz="quarter" idx="12"/>
          </p:nvPr>
        </p:nvSpPr>
        <p:spPr>
          <a:xfrm>
            <a:off x="323655" y="1834091"/>
            <a:ext cx="8308800" cy="737659"/>
          </a:xfrm>
        </p:spPr>
        <p:txBody>
          <a:bodyPr/>
          <a:lstStyle/>
          <a:p>
            <a:r>
              <a:rPr lang="en-US" sz="4400"/>
              <a:t>Long Term Evolution – Big Picture</a:t>
            </a:r>
          </a:p>
        </p:txBody>
      </p:sp>
      <p:sp>
        <p:nvSpPr>
          <p:cNvPr id="4" name="TextBox 3">
            <a:extLst>
              <a:ext uri="{FF2B5EF4-FFF2-40B4-BE49-F238E27FC236}">
                <a16:creationId xmlns:a16="http://schemas.microsoft.com/office/drawing/2014/main" id="{A0F6064A-DB81-5C72-C26C-86887B55F5D9}"/>
              </a:ext>
            </a:extLst>
          </p:cNvPr>
          <p:cNvSpPr txBox="1"/>
          <p:nvPr/>
        </p:nvSpPr>
        <p:spPr>
          <a:xfrm>
            <a:off x="939452" y="4903940"/>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3" name="TextBox 2">
            <a:extLst>
              <a:ext uri="{FF2B5EF4-FFF2-40B4-BE49-F238E27FC236}">
                <a16:creationId xmlns:a16="http://schemas.microsoft.com/office/drawing/2014/main" id="{1B1DA879-E50C-E2A6-5E05-72EE7410E488}"/>
              </a:ext>
            </a:extLst>
          </p:cNvPr>
          <p:cNvSpPr txBox="1"/>
          <p:nvPr/>
        </p:nvSpPr>
        <p:spPr>
          <a:xfrm>
            <a:off x="995819" y="4941518"/>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Tree>
    <p:extLst>
      <p:ext uri="{BB962C8B-B14F-4D97-AF65-F5344CB8AC3E}">
        <p14:creationId xmlns:p14="http://schemas.microsoft.com/office/powerpoint/2010/main" val="156223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F1509B-6B5F-26B2-D0EF-9007F65A3DBF}"/>
              </a:ext>
            </a:extLst>
          </p:cNvPr>
          <p:cNvSpPr>
            <a:spLocks noGrp="1"/>
          </p:cNvSpPr>
          <p:nvPr>
            <p:ph type="title"/>
          </p:nvPr>
        </p:nvSpPr>
        <p:spPr>
          <a:xfrm>
            <a:off x="145828" y="43876"/>
            <a:ext cx="8308800" cy="342000"/>
          </a:xfrm>
        </p:spPr>
        <p:txBody>
          <a:bodyPr/>
          <a:lstStyle/>
          <a:p>
            <a:r>
              <a:rPr lang="en-US"/>
              <a:t>OAM Based CCCL - </a:t>
            </a:r>
            <a:r>
              <a:rPr lang="en-IN"/>
              <a:t>Cognitive Closed Control Loop</a:t>
            </a:r>
            <a:endParaRPr lang="en-US"/>
          </a:p>
        </p:txBody>
      </p:sp>
      <p:sp>
        <p:nvSpPr>
          <p:cNvPr id="13" name="TextBox 12">
            <a:extLst>
              <a:ext uri="{FF2B5EF4-FFF2-40B4-BE49-F238E27FC236}">
                <a16:creationId xmlns:a16="http://schemas.microsoft.com/office/drawing/2014/main" id="{75D14322-3EFE-8DB6-B7DB-1D6B4FACBA08}"/>
              </a:ext>
            </a:extLst>
          </p:cNvPr>
          <p:cNvSpPr txBox="1"/>
          <p:nvPr/>
        </p:nvSpPr>
        <p:spPr>
          <a:xfrm>
            <a:off x="5141165" y="3158781"/>
            <a:ext cx="437732" cy="308548"/>
          </a:xfrm>
          <a:prstGeom prst="rect">
            <a:avLst/>
          </a:prstGeom>
          <a:noFill/>
        </p:spPr>
        <p:txBody>
          <a:bodyPr wrap="square" lIns="71111" tIns="71111" rIns="71111" bIns="71111" rtlCol="0">
            <a:noAutofit/>
          </a:bodyPr>
          <a:lstStyle>
            <a:defPPr>
              <a:defRPr lang="nl-BE"/>
            </a:defPPr>
            <a:lvl1pPr>
              <a:spcAft>
                <a:spcPts val="300"/>
              </a:spcAft>
              <a:buSzPct val="100000"/>
              <a:defRPr sz="1000">
                <a:solidFill>
                  <a:schemeClr val="bg2"/>
                </a:solidFill>
              </a:defRPr>
            </a:lvl1pPr>
          </a:lstStyle>
          <a:p>
            <a:pPr marL="0" marR="0" lvl="0" indent="0" algn="l" defTabSz="903064" rtl="0" eaLnBrk="1" fontAlgn="auto" latinLnBrk="0" hangingPunct="1">
              <a:lnSpc>
                <a:spcPct val="100000"/>
              </a:lnSpc>
              <a:spcBef>
                <a:spcPts val="0"/>
              </a:spcBef>
              <a:spcAft>
                <a:spcPts val="297"/>
              </a:spcAft>
              <a:buClrTx/>
              <a:buSzPct val="100000"/>
              <a:buFontTx/>
              <a:buNone/>
              <a:tabLst/>
              <a:defRPr/>
            </a:pPr>
            <a:endParaRPr kumimoji="0" lang="el-GR" sz="987" b="0" i="0" u="none" strike="noStrike" kern="0" cap="none" spc="0" normalizeH="0" baseline="0" noProof="0">
              <a:ln>
                <a:noFill/>
              </a:ln>
              <a:solidFill>
                <a:srgbClr val="4D5766"/>
              </a:solidFill>
              <a:effectLst/>
              <a:highlight>
                <a:srgbClr val="FFFF00"/>
              </a:highlight>
              <a:uLnTx/>
              <a:uFillTx/>
              <a:latin typeface="Nokia Pure Text Light"/>
              <a:ea typeface="+mn-ea"/>
              <a:cs typeface="+mn-cs"/>
            </a:endParaRPr>
          </a:p>
        </p:txBody>
      </p:sp>
      <p:cxnSp>
        <p:nvCxnSpPr>
          <p:cNvPr id="14" name="Straight Connector 13">
            <a:extLst>
              <a:ext uri="{FF2B5EF4-FFF2-40B4-BE49-F238E27FC236}">
                <a16:creationId xmlns:a16="http://schemas.microsoft.com/office/drawing/2014/main" id="{04089F5E-82E6-D837-CF08-442E92264DF3}"/>
              </a:ext>
            </a:extLst>
          </p:cNvPr>
          <p:cNvCxnSpPr>
            <a:cxnSpLocks/>
          </p:cNvCxnSpPr>
          <p:nvPr/>
        </p:nvCxnSpPr>
        <p:spPr>
          <a:xfrm flipV="1">
            <a:off x="5496721" y="2689403"/>
            <a:ext cx="539929" cy="288218"/>
          </a:xfrm>
          <a:prstGeom prst="line">
            <a:avLst/>
          </a:prstGeom>
          <a:noFill/>
          <a:ln w="19050" cap="flat" cmpd="sng" algn="ctr">
            <a:solidFill>
              <a:srgbClr val="98A2AE"/>
            </a:solidFill>
            <a:prstDash val="solid"/>
            <a:miter lim="800000"/>
          </a:ln>
          <a:effectLst/>
        </p:spPr>
      </p:cxnSp>
      <p:cxnSp>
        <p:nvCxnSpPr>
          <p:cNvPr id="15" name="Straight Connector 14">
            <a:extLst>
              <a:ext uri="{FF2B5EF4-FFF2-40B4-BE49-F238E27FC236}">
                <a16:creationId xmlns:a16="http://schemas.microsoft.com/office/drawing/2014/main" id="{DCE50292-0709-0579-C5BC-88BC29C00BC8}"/>
              </a:ext>
            </a:extLst>
          </p:cNvPr>
          <p:cNvCxnSpPr>
            <a:cxnSpLocks/>
          </p:cNvCxnSpPr>
          <p:nvPr/>
        </p:nvCxnSpPr>
        <p:spPr>
          <a:xfrm>
            <a:off x="5496721" y="2977621"/>
            <a:ext cx="539929" cy="316976"/>
          </a:xfrm>
          <a:prstGeom prst="line">
            <a:avLst/>
          </a:prstGeom>
          <a:noFill/>
          <a:ln w="19050" cap="flat" cmpd="sng" algn="ctr">
            <a:solidFill>
              <a:srgbClr val="98A2AE"/>
            </a:solidFill>
            <a:prstDash val="solid"/>
            <a:miter lim="800000"/>
          </a:ln>
          <a:effectLst/>
        </p:spPr>
      </p:cxnSp>
      <p:cxnSp>
        <p:nvCxnSpPr>
          <p:cNvPr id="16" name="Straight Connector 15">
            <a:extLst>
              <a:ext uri="{FF2B5EF4-FFF2-40B4-BE49-F238E27FC236}">
                <a16:creationId xmlns:a16="http://schemas.microsoft.com/office/drawing/2014/main" id="{8F1F9DFA-3628-A9AF-2092-4F1E55EB2711}"/>
              </a:ext>
            </a:extLst>
          </p:cNvPr>
          <p:cNvCxnSpPr>
            <a:cxnSpLocks/>
          </p:cNvCxnSpPr>
          <p:nvPr/>
        </p:nvCxnSpPr>
        <p:spPr>
          <a:xfrm flipV="1">
            <a:off x="6392205" y="2970563"/>
            <a:ext cx="528418" cy="324032"/>
          </a:xfrm>
          <a:prstGeom prst="line">
            <a:avLst/>
          </a:prstGeom>
          <a:noFill/>
          <a:ln w="19050" cap="flat" cmpd="sng" algn="ctr">
            <a:solidFill>
              <a:srgbClr val="98A2AE"/>
            </a:solidFill>
            <a:prstDash val="solid"/>
            <a:miter lim="800000"/>
          </a:ln>
          <a:effectLst/>
        </p:spPr>
      </p:cxnSp>
      <p:cxnSp>
        <p:nvCxnSpPr>
          <p:cNvPr id="17" name="Straight Connector 16">
            <a:extLst>
              <a:ext uri="{FF2B5EF4-FFF2-40B4-BE49-F238E27FC236}">
                <a16:creationId xmlns:a16="http://schemas.microsoft.com/office/drawing/2014/main" id="{AFFC25F5-C6D4-7A2F-DDB9-48A079655316}"/>
              </a:ext>
            </a:extLst>
          </p:cNvPr>
          <p:cNvCxnSpPr>
            <a:cxnSpLocks/>
          </p:cNvCxnSpPr>
          <p:nvPr/>
        </p:nvCxnSpPr>
        <p:spPr>
          <a:xfrm>
            <a:off x="6392205" y="2689403"/>
            <a:ext cx="528418" cy="281162"/>
          </a:xfrm>
          <a:prstGeom prst="line">
            <a:avLst/>
          </a:prstGeom>
          <a:noFill/>
          <a:ln w="19050" cap="flat" cmpd="sng" algn="ctr">
            <a:solidFill>
              <a:srgbClr val="98A2AE"/>
            </a:solidFill>
            <a:prstDash val="solid"/>
            <a:miter lim="800000"/>
          </a:ln>
          <a:effectLst/>
        </p:spPr>
      </p:cxnSp>
      <p:cxnSp>
        <p:nvCxnSpPr>
          <p:cNvPr id="18" name="Straight Connector 17">
            <a:extLst>
              <a:ext uri="{FF2B5EF4-FFF2-40B4-BE49-F238E27FC236}">
                <a16:creationId xmlns:a16="http://schemas.microsoft.com/office/drawing/2014/main" id="{54CEDFFC-568A-5BED-F336-FC53D4786361}"/>
              </a:ext>
            </a:extLst>
          </p:cNvPr>
          <p:cNvCxnSpPr>
            <a:cxnSpLocks/>
          </p:cNvCxnSpPr>
          <p:nvPr/>
        </p:nvCxnSpPr>
        <p:spPr>
          <a:xfrm flipH="1">
            <a:off x="6202363" y="2731472"/>
            <a:ext cx="3121" cy="590444"/>
          </a:xfrm>
          <a:prstGeom prst="line">
            <a:avLst/>
          </a:prstGeom>
          <a:noFill/>
          <a:ln w="19050" cap="flat" cmpd="sng" algn="ctr">
            <a:solidFill>
              <a:srgbClr val="98A2AE"/>
            </a:solidFill>
            <a:prstDash val="solid"/>
            <a:miter lim="800000"/>
          </a:ln>
          <a:effectLst/>
        </p:spPr>
      </p:cxnSp>
      <p:sp>
        <p:nvSpPr>
          <p:cNvPr id="42" name="Rectangle 41">
            <a:extLst>
              <a:ext uri="{FF2B5EF4-FFF2-40B4-BE49-F238E27FC236}">
                <a16:creationId xmlns:a16="http://schemas.microsoft.com/office/drawing/2014/main" id="{5CBD78AA-CBC3-0CFC-13E1-A362D79D459A}"/>
              </a:ext>
            </a:extLst>
          </p:cNvPr>
          <p:cNvSpPr/>
          <p:nvPr/>
        </p:nvSpPr>
        <p:spPr>
          <a:xfrm>
            <a:off x="5533929" y="1208095"/>
            <a:ext cx="1332889" cy="318408"/>
          </a:xfrm>
          <a:prstGeom prst="rect">
            <a:avLst/>
          </a:prstGeom>
          <a:solidFill>
            <a:schemeClr val="accent2">
              <a:lumMod val="40000"/>
              <a:lumOff val="60000"/>
            </a:schemeClr>
          </a:solidFill>
          <a:ln w="12700" cap="flat" cmpd="sng" algn="ctr">
            <a:noFill/>
            <a:prstDash val="solid"/>
            <a:miter lim="800000"/>
          </a:ln>
          <a:effectLst/>
        </p:spPr>
        <p:txBody>
          <a:bodyPr lIns="106667" tIns="46223" rIns="106667" bIns="46223" rtlCol="0" anchor="ctr" anchorCtr="0"/>
          <a:lstStyle/>
          <a:p>
            <a:pPr marL="0" marR="0" lvl="0" indent="0" algn="ctr" defTabSz="451428" rtl="0" eaLnBrk="1" fontAlgn="auto" latinLnBrk="0" hangingPunct="1">
              <a:lnSpc>
                <a:spcPct val="100000"/>
              </a:lnSpc>
              <a:spcBef>
                <a:spcPts val="0"/>
              </a:spcBef>
              <a:spcAft>
                <a:spcPts val="0"/>
              </a:spcAft>
              <a:buClrTx/>
              <a:buSzTx/>
              <a:buFontTx/>
              <a:buNone/>
              <a:tabLst/>
              <a:defRPr/>
            </a:pPr>
            <a:r>
              <a:rPr kumimoji="0" lang="en-US" sz="790" b="0" i="0" u="none" strike="noStrike" kern="0" cap="none" spc="0" normalizeH="0" baseline="0" noProof="0">
                <a:ln>
                  <a:noFill/>
                </a:ln>
                <a:solidFill>
                  <a:srgbClr val="001135"/>
                </a:solidFill>
                <a:effectLst/>
                <a:uLnTx/>
                <a:uFillTx/>
                <a:latin typeface="Nokia Pure Headline" panose="020B0504040602060303" pitchFamily="34" charset="0"/>
                <a:ea typeface="+mn-ea"/>
                <a:cs typeface="Nokia Pure Text Light"/>
              </a:rPr>
              <a:t>API + Notification/Events</a:t>
            </a:r>
          </a:p>
        </p:txBody>
      </p:sp>
      <p:sp>
        <p:nvSpPr>
          <p:cNvPr id="43" name="Rectangle 42">
            <a:extLst>
              <a:ext uri="{FF2B5EF4-FFF2-40B4-BE49-F238E27FC236}">
                <a16:creationId xmlns:a16="http://schemas.microsoft.com/office/drawing/2014/main" id="{773E91CF-1B0A-77B0-B657-5765F1D21545}"/>
              </a:ext>
            </a:extLst>
          </p:cNvPr>
          <p:cNvSpPr/>
          <p:nvPr/>
        </p:nvSpPr>
        <p:spPr>
          <a:xfrm>
            <a:off x="5908579" y="1274276"/>
            <a:ext cx="731777" cy="309652"/>
          </a:xfrm>
          <a:prstGeom prst="rect">
            <a:avLst/>
          </a:prstGeom>
          <a:noFill/>
          <a:ln w="6350" cap="flat" cmpd="sng" algn="ctr">
            <a:noFill/>
            <a:prstDash val="solid"/>
            <a:miter lim="800000"/>
          </a:ln>
          <a:effectLst/>
        </p:spPr>
        <p:txBody>
          <a:bodyPr rot="0" spcFirstLastPara="0" vertOverflow="overflow" horzOverflow="overflow" vert="horz" wrap="square" lIns="71111" tIns="71111" rIns="71111" bIns="71111" numCol="1" spcCol="0" rtlCol="0" fromWordArt="0" anchor="t" anchorCtr="0" forceAA="0" compatLnSpc="1">
            <a:prstTxWarp prst="textNoShape">
              <a:avLst/>
            </a:prstTxWarp>
            <a:noAutofit/>
          </a:bodyPr>
          <a:lstStyle/>
          <a:p>
            <a:pPr marL="174011" marR="0" lvl="0" indent="-174011" algn="l" defTabSz="451487" rtl="0" eaLnBrk="1" fontAlgn="auto" latinLnBrk="0" hangingPunct="1">
              <a:lnSpc>
                <a:spcPct val="100000"/>
              </a:lnSpc>
              <a:spcBef>
                <a:spcPts val="0"/>
              </a:spcBef>
              <a:spcAft>
                <a:spcPts val="0"/>
              </a:spcAft>
              <a:buClrTx/>
              <a:buSzTx/>
              <a:buFontTx/>
              <a:buNone/>
              <a:tabLst/>
              <a:defRPr/>
            </a:pPr>
            <a:endParaRPr kumimoji="0" lang="en-US" sz="1185"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44" name="Isosceles Triangle 234">
            <a:extLst>
              <a:ext uri="{FF2B5EF4-FFF2-40B4-BE49-F238E27FC236}">
                <a16:creationId xmlns:a16="http://schemas.microsoft.com/office/drawing/2014/main" id="{4A3D743F-057A-EF63-7563-148C1CF25150}"/>
              </a:ext>
            </a:extLst>
          </p:cNvPr>
          <p:cNvSpPr/>
          <p:nvPr/>
        </p:nvSpPr>
        <p:spPr>
          <a:xfrm>
            <a:off x="4754745" y="1986992"/>
            <a:ext cx="2820283" cy="685931"/>
          </a:xfrm>
          <a:prstGeom prst="triangle">
            <a:avLst/>
          </a:prstGeom>
          <a:gradFill>
            <a:gsLst>
              <a:gs pos="0">
                <a:srgbClr val="00C9FF">
                  <a:lumMod val="18000"/>
                  <a:lumOff val="82000"/>
                  <a:alpha val="12000"/>
                </a:srgbClr>
              </a:gs>
              <a:gs pos="74000">
                <a:srgbClr val="98A2AE">
                  <a:lumMod val="45000"/>
                  <a:lumOff val="55000"/>
                </a:srgbClr>
              </a:gs>
              <a:gs pos="83000">
                <a:srgbClr val="98A2AE">
                  <a:lumMod val="45000"/>
                  <a:lumOff val="55000"/>
                </a:srgbClr>
              </a:gs>
              <a:gs pos="100000">
                <a:srgbClr val="98A2AE">
                  <a:lumMod val="30000"/>
                  <a:lumOff val="70000"/>
                </a:srgbClr>
              </a:gs>
            </a:gsLst>
            <a:lin ang="16200000" scaled="0"/>
          </a:gradFill>
          <a:ln w="3175" cap="flat" cmpd="sng" algn="ctr">
            <a:noFill/>
            <a:prstDash val="solid"/>
            <a:miter lim="800000"/>
          </a:ln>
          <a:effectLst/>
        </p:spPr>
        <p:txBody>
          <a:bodyPr rot="0" spcFirstLastPara="0" vertOverflow="overflow" horzOverflow="overflow" vert="horz" wrap="square" lIns="71111" tIns="71111" rIns="71111" bIns="71111" numCol="1" spcCol="0" rtlCol="0" fromWordArt="0" anchor="t" anchorCtr="0" forceAA="0" compatLnSpc="1">
            <a:prstTxWarp prst="textNoShape">
              <a:avLst/>
            </a:prstTxWarp>
            <a:noAutofit/>
          </a:bodyPr>
          <a:lstStyle/>
          <a:p>
            <a:pPr marL="0" marR="0" lvl="0" indent="0" algn="l" defTabSz="903064" rtl="0" eaLnBrk="1" fontAlgn="auto" latinLnBrk="0" hangingPunct="1">
              <a:lnSpc>
                <a:spcPct val="100000"/>
              </a:lnSpc>
              <a:spcBef>
                <a:spcPts val="0"/>
              </a:spcBef>
              <a:spcAft>
                <a:spcPts val="0"/>
              </a:spcAft>
              <a:buClrTx/>
              <a:buSzTx/>
              <a:buFontTx/>
              <a:buNone/>
              <a:tabLst/>
              <a:defRPr/>
            </a:pPr>
            <a:endParaRPr kumimoji="0" lang="el-GR" sz="1185" b="0" i="0" u="none" strike="noStrike" kern="0" cap="none" spc="0" normalizeH="0" baseline="0" noProof="0">
              <a:ln>
                <a:noFill/>
              </a:ln>
              <a:solidFill>
                <a:srgbClr val="FFFFFF"/>
              </a:solidFill>
              <a:effectLst/>
              <a:uLnTx/>
              <a:uFillTx/>
              <a:latin typeface="Nokia Pure Text Light"/>
              <a:ea typeface="Nokia Pure Text Light" panose="020B0403020202020204" pitchFamily="34" charset="0"/>
              <a:cs typeface="+mn-cs"/>
            </a:endParaRPr>
          </a:p>
        </p:txBody>
      </p:sp>
      <p:sp>
        <p:nvSpPr>
          <p:cNvPr id="45" name="Rectangle 44">
            <a:extLst>
              <a:ext uri="{FF2B5EF4-FFF2-40B4-BE49-F238E27FC236}">
                <a16:creationId xmlns:a16="http://schemas.microsoft.com/office/drawing/2014/main" id="{3B5DA3E7-71E3-741E-BAF2-DBE2492066BF}"/>
              </a:ext>
            </a:extLst>
          </p:cNvPr>
          <p:cNvSpPr/>
          <p:nvPr/>
        </p:nvSpPr>
        <p:spPr>
          <a:xfrm>
            <a:off x="5795706" y="2298381"/>
            <a:ext cx="777461" cy="479042"/>
          </a:xfrm>
          <a:prstGeom prst="rect">
            <a:avLst/>
          </a:prstGeom>
          <a:noFill/>
          <a:ln w="3175" cap="flat" cmpd="sng" algn="ctr">
            <a:noFill/>
            <a:prstDash val="solid"/>
            <a:miter lim="800000"/>
          </a:ln>
          <a:effectLst/>
        </p:spPr>
        <p:txBody>
          <a:bodyPr rot="0" spcFirstLastPara="0" vertOverflow="overflow" horzOverflow="overflow" vert="horz" wrap="square" lIns="71111" tIns="71111" rIns="71111" bIns="71111" numCol="1" spcCol="0" rtlCol="0" fromWordArt="0" anchor="t" anchorCtr="0" forceAA="0" compatLnSpc="1">
            <a:prstTxWarp prst="textNoShape">
              <a:avLst/>
            </a:prstTxWarp>
            <a:noAutofit/>
          </a:bodyPr>
          <a:lstStyle/>
          <a:p>
            <a:pPr marL="0" marR="0" lvl="0" indent="0" algn="ctr" defTabSz="903064" rtl="0" eaLnBrk="1" fontAlgn="auto" latinLnBrk="0" hangingPunct="1">
              <a:lnSpc>
                <a:spcPct val="100000"/>
              </a:lnSpc>
              <a:spcBef>
                <a:spcPts val="0"/>
              </a:spcBef>
              <a:spcAft>
                <a:spcPts val="0"/>
              </a:spcAft>
              <a:buClrTx/>
              <a:buSzTx/>
              <a:buFontTx/>
              <a:buNone/>
              <a:tabLst/>
              <a:defRPr/>
            </a:pPr>
            <a:r>
              <a:rPr kumimoji="0" lang="en-US" sz="987" b="0" i="0" u="none" strike="noStrike" kern="0" cap="none" spc="0" normalizeH="0" baseline="0" noProof="0">
                <a:ln>
                  <a:noFill/>
                </a:ln>
                <a:solidFill>
                  <a:srgbClr val="001135"/>
                </a:solidFill>
                <a:effectLst/>
                <a:uLnTx/>
                <a:uFillTx/>
                <a:latin typeface="Nokia Pure Text Light"/>
                <a:ea typeface="Nokia Pure Text Light" panose="020B0403020202020204" pitchFamily="34" charset="0"/>
                <a:cs typeface="+mn-cs"/>
              </a:rPr>
              <a:t>Transport</a:t>
            </a:r>
          </a:p>
        </p:txBody>
      </p:sp>
      <p:sp>
        <p:nvSpPr>
          <p:cNvPr id="46" name="TextBox 45">
            <a:extLst>
              <a:ext uri="{FF2B5EF4-FFF2-40B4-BE49-F238E27FC236}">
                <a16:creationId xmlns:a16="http://schemas.microsoft.com/office/drawing/2014/main" id="{41078E25-CDB0-D638-C3D1-BB7A9E6892A2}"/>
              </a:ext>
            </a:extLst>
          </p:cNvPr>
          <p:cNvSpPr txBox="1"/>
          <p:nvPr/>
        </p:nvSpPr>
        <p:spPr>
          <a:xfrm>
            <a:off x="6742733" y="1745058"/>
            <a:ext cx="174399" cy="193378"/>
          </a:xfrm>
          <a:prstGeom prst="rect">
            <a:avLst/>
          </a:prstGeom>
          <a:noFill/>
        </p:spPr>
        <p:txBody>
          <a:bodyPr wrap="none" lIns="35556" tIns="35556" rIns="35556" bIns="35556" rtlCol="0">
            <a:spAutoFit/>
          </a:bodyPr>
          <a:lstStyle/>
          <a:p>
            <a:pPr marL="0" marR="0" lvl="0" indent="0" algn="l" defTabSz="451510" rtl="0" eaLnBrk="1" fontAlgn="base" latinLnBrk="0" hangingPunct="1">
              <a:lnSpc>
                <a:spcPct val="100000"/>
              </a:lnSpc>
              <a:spcBef>
                <a:spcPts val="0"/>
              </a:spcBef>
              <a:spcAft>
                <a:spcPct val="0"/>
              </a:spcAft>
              <a:buClrTx/>
              <a:buSzTx/>
              <a:buFontTx/>
              <a:buNone/>
              <a:tabLst/>
              <a:defRPr/>
            </a:pPr>
            <a:r>
              <a:rPr kumimoji="0" lang="en-US" sz="790" b="0" i="0" u="none" strike="noStrike" kern="0" cap="none" spc="0" normalizeH="0" baseline="0" noProof="0">
                <a:ln>
                  <a:noFill/>
                </a:ln>
                <a:solidFill>
                  <a:srgbClr val="001135"/>
                </a:solidFill>
                <a:effectLst/>
                <a:uLnTx/>
                <a:uFillTx/>
                <a:latin typeface="Nokia Pure Text Light"/>
                <a:ea typeface="ヒラギノ角ゴ Pro W3"/>
                <a:cs typeface="Nokia Pure Headline Light"/>
              </a:rPr>
              <a:t>    </a:t>
            </a:r>
          </a:p>
        </p:txBody>
      </p:sp>
      <p:sp>
        <p:nvSpPr>
          <p:cNvPr id="47" name="Oval 46">
            <a:extLst>
              <a:ext uri="{FF2B5EF4-FFF2-40B4-BE49-F238E27FC236}">
                <a16:creationId xmlns:a16="http://schemas.microsoft.com/office/drawing/2014/main" id="{591B0801-88FC-A394-6A69-87D2AC30074B}"/>
              </a:ext>
            </a:extLst>
          </p:cNvPr>
          <p:cNvSpPr/>
          <p:nvPr/>
        </p:nvSpPr>
        <p:spPr>
          <a:xfrm>
            <a:off x="5844700" y="1493563"/>
            <a:ext cx="707321" cy="670170"/>
          </a:xfrm>
          <a:prstGeom prst="ellipse">
            <a:avLst/>
          </a:prstGeom>
          <a:solidFill>
            <a:srgbClr val="FFFFFF"/>
          </a:solidFill>
          <a:ln w="6350" cap="flat" cmpd="sng" algn="ctr">
            <a:noFill/>
            <a:prstDash val="solid"/>
            <a:miter lim="800000"/>
          </a:ln>
          <a:effectLst/>
        </p:spPr>
        <p:txBody>
          <a:bodyPr rot="0" spcFirstLastPara="0" vertOverflow="overflow" horzOverflow="overflow" vert="horz" wrap="square" lIns="71111" tIns="71111" rIns="71111" bIns="71111" numCol="1" spcCol="0" rtlCol="0" fromWordArt="0" anchor="t" anchorCtr="0" forceAA="0" compatLnSpc="1">
            <a:prstTxWarp prst="textNoShape">
              <a:avLst/>
            </a:prstTxWarp>
            <a:noAutofit/>
          </a:bodyPr>
          <a:lstStyle/>
          <a:p>
            <a:pPr marL="174029" marR="0" lvl="0" indent="-174029" algn="l" defTabSz="903064" rtl="0" eaLnBrk="1" fontAlgn="auto" latinLnBrk="0" hangingPunct="1">
              <a:lnSpc>
                <a:spcPct val="100000"/>
              </a:lnSpc>
              <a:spcBef>
                <a:spcPts val="0"/>
              </a:spcBef>
              <a:spcAft>
                <a:spcPts val="0"/>
              </a:spcAft>
              <a:buClrTx/>
              <a:buSzTx/>
              <a:buFontTx/>
              <a:buNone/>
              <a:tabLst/>
              <a:defRPr/>
            </a:pPr>
            <a:endParaRPr kumimoji="0" lang="el-GR" sz="1185" b="0" i="0" u="none" strike="noStrike" kern="0" cap="none" spc="0" normalizeH="0" baseline="0" noProof="0">
              <a:ln>
                <a:noFill/>
              </a:ln>
              <a:solidFill>
                <a:srgbClr val="FFFFFF"/>
              </a:solidFill>
              <a:effectLst/>
              <a:uLnTx/>
              <a:uFillTx/>
              <a:latin typeface="Nokia Pure Text Light"/>
              <a:ea typeface="+mn-ea"/>
              <a:cs typeface="+mn-cs"/>
            </a:endParaRPr>
          </a:p>
        </p:txBody>
      </p:sp>
      <p:pic>
        <p:nvPicPr>
          <p:cNvPr id="48" name="Picture 2" descr="Nokia NSP UX/UI">
            <a:extLst>
              <a:ext uri="{FF2B5EF4-FFF2-40B4-BE49-F238E27FC236}">
                <a16:creationId xmlns:a16="http://schemas.microsoft.com/office/drawing/2014/main" id="{681FD1E1-0721-D2DB-2B8B-F52A5B5D67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724" y="1557517"/>
            <a:ext cx="577277" cy="546569"/>
          </a:xfrm>
          <a:prstGeom prst="rect">
            <a:avLst/>
          </a:prstGeom>
          <a:noFill/>
        </p:spPr>
      </p:pic>
      <p:sp>
        <p:nvSpPr>
          <p:cNvPr id="49" name="TextBox 48">
            <a:extLst>
              <a:ext uri="{FF2B5EF4-FFF2-40B4-BE49-F238E27FC236}">
                <a16:creationId xmlns:a16="http://schemas.microsoft.com/office/drawing/2014/main" id="{824482D8-3860-EDEE-3C63-F3AC2E9426AA}"/>
              </a:ext>
            </a:extLst>
          </p:cNvPr>
          <p:cNvSpPr txBox="1"/>
          <p:nvPr/>
        </p:nvSpPr>
        <p:spPr>
          <a:xfrm>
            <a:off x="6507606" y="1603979"/>
            <a:ext cx="692790" cy="576871"/>
          </a:xfrm>
          <a:prstGeom prst="rect">
            <a:avLst/>
          </a:prstGeom>
          <a:noFill/>
        </p:spPr>
        <p:txBody>
          <a:bodyPr wrap="square" lIns="71111" tIns="71111" rIns="71111" bIns="71111" rtlCol="0">
            <a:spAutoFit/>
          </a:bodyPr>
          <a:lstStyle/>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IP/Optical</a:t>
            </a:r>
          </a:p>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Controller</a:t>
            </a:r>
          </a:p>
          <a:p>
            <a:pPr marL="0" marR="0" lvl="0" indent="0" algn="l" defTabSz="451532" rtl="0" eaLnBrk="1" fontAlgn="base" latinLnBrk="0" hangingPunct="1">
              <a:lnSpc>
                <a:spcPct val="100000"/>
              </a:lnSpc>
              <a:spcBef>
                <a:spcPts val="0"/>
              </a:spcBef>
              <a:spcAft>
                <a:spcPct val="0"/>
              </a:spcAft>
              <a:buClr>
                <a:srgbClr val="001135"/>
              </a:buClr>
              <a:buSzTx/>
              <a:buFontTx/>
              <a:buNone/>
              <a:tabLst/>
              <a:defRPr/>
            </a:pPr>
            <a:endParaRPr kumimoji="0" lang="en-US" sz="1037" b="1"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endParaRPr>
          </a:p>
        </p:txBody>
      </p:sp>
      <p:pic>
        <p:nvPicPr>
          <p:cNvPr id="50" name="Picture 49" descr="A picture containing text, electronics&#10;&#10;Description automatically generated">
            <a:extLst>
              <a:ext uri="{FF2B5EF4-FFF2-40B4-BE49-F238E27FC236}">
                <a16:creationId xmlns:a16="http://schemas.microsoft.com/office/drawing/2014/main" id="{08631B15-B7DA-F7DC-FA8E-5B6FBCBC5F17}"/>
              </a:ext>
            </a:extLst>
          </p:cNvPr>
          <p:cNvPicPr>
            <a:picLocks noChangeAspect="1"/>
          </p:cNvPicPr>
          <p:nvPr/>
        </p:nvPicPr>
        <p:blipFill>
          <a:blip r:embed="rId4"/>
          <a:stretch>
            <a:fillRect/>
          </a:stretch>
        </p:blipFill>
        <p:spPr>
          <a:xfrm>
            <a:off x="5648768" y="2420755"/>
            <a:ext cx="1131317" cy="466021"/>
          </a:xfrm>
          <a:prstGeom prst="rect">
            <a:avLst/>
          </a:prstGeom>
        </p:spPr>
      </p:pic>
      <p:pic>
        <p:nvPicPr>
          <p:cNvPr id="51" name="Picture 50" descr="A picture containing text, device&#10;&#10;Description automatically generated">
            <a:extLst>
              <a:ext uri="{FF2B5EF4-FFF2-40B4-BE49-F238E27FC236}">
                <a16:creationId xmlns:a16="http://schemas.microsoft.com/office/drawing/2014/main" id="{4F49527A-A438-711C-35A4-BAAF7A23BD59}"/>
              </a:ext>
            </a:extLst>
          </p:cNvPr>
          <p:cNvPicPr>
            <a:picLocks noChangeAspect="1"/>
          </p:cNvPicPr>
          <p:nvPr/>
        </p:nvPicPr>
        <p:blipFill>
          <a:blip r:embed="rId5"/>
          <a:stretch>
            <a:fillRect/>
          </a:stretch>
        </p:blipFill>
        <p:spPr>
          <a:xfrm>
            <a:off x="6306830" y="2903801"/>
            <a:ext cx="985525" cy="167539"/>
          </a:xfrm>
          <a:prstGeom prst="rect">
            <a:avLst/>
          </a:prstGeom>
        </p:spPr>
      </p:pic>
      <p:pic>
        <p:nvPicPr>
          <p:cNvPr id="52" name="Picture 51" descr="A picture containing text, electronics&#10;&#10;Description automatically generated">
            <a:extLst>
              <a:ext uri="{FF2B5EF4-FFF2-40B4-BE49-F238E27FC236}">
                <a16:creationId xmlns:a16="http://schemas.microsoft.com/office/drawing/2014/main" id="{1A024197-8878-A3FE-4800-A33039A0B859}"/>
              </a:ext>
            </a:extLst>
          </p:cNvPr>
          <p:cNvPicPr>
            <a:picLocks noChangeAspect="1"/>
          </p:cNvPicPr>
          <p:nvPr/>
        </p:nvPicPr>
        <p:blipFill>
          <a:blip r:embed="rId4"/>
          <a:stretch>
            <a:fillRect/>
          </a:stretch>
        </p:blipFill>
        <p:spPr>
          <a:xfrm>
            <a:off x="5639825" y="3120127"/>
            <a:ext cx="1131317" cy="466021"/>
          </a:xfrm>
          <a:prstGeom prst="rect">
            <a:avLst/>
          </a:prstGeom>
        </p:spPr>
      </p:pic>
      <p:sp>
        <p:nvSpPr>
          <p:cNvPr id="54" name="Freeform: Shape 102">
            <a:extLst>
              <a:ext uri="{FF2B5EF4-FFF2-40B4-BE49-F238E27FC236}">
                <a16:creationId xmlns:a16="http://schemas.microsoft.com/office/drawing/2014/main" id="{A07A7F5F-0D48-DCC5-EE04-775D3C940B89}"/>
              </a:ext>
            </a:extLst>
          </p:cNvPr>
          <p:cNvSpPr/>
          <p:nvPr/>
        </p:nvSpPr>
        <p:spPr>
          <a:xfrm>
            <a:off x="1412110" y="2628930"/>
            <a:ext cx="6684579" cy="718439"/>
          </a:xfrm>
          <a:custGeom>
            <a:avLst/>
            <a:gdLst>
              <a:gd name="connsiteX0" fmla="*/ 0 w 6684579"/>
              <a:gd name="connsiteY0" fmla="*/ 529253 h 718439"/>
              <a:gd name="connsiteX1" fmla="*/ 181303 w 6684579"/>
              <a:gd name="connsiteY1" fmla="*/ 521370 h 718439"/>
              <a:gd name="connsiteX2" fmla="*/ 220717 w 6684579"/>
              <a:gd name="connsiteY2" fmla="*/ 505605 h 718439"/>
              <a:gd name="connsiteX3" fmla="*/ 520262 w 6684579"/>
              <a:gd name="connsiteY3" fmla="*/ 513487 h 718439"/>
              <a:gd name="connsiteX4" fmla="*/ 622738 w 6684579"/>
              <a:gd name="connsiteY4" fmla="*/ 592315 h 718439"/>
              <a:gd name="connsiteX5" fmla="*/ 756745 w 6684579"/>
              <a:gd name="connsiteY5" fmla="*/ 631729 h 718439"/>
              <a:gd name="connsiteX6" fmla="*/ 827689 w 6684579"/>
              <a:gd name="connsiteY6" fmla="*/ 671143 h 718439"/>
              <a:gd name="connsiteX7" fmla="*/ 1024758 w 6684579"/>
              <a:gd name="connsiteY7" fmla="*/ 718439 h 718439"/>
              <a:gd name="connsiteX8" fmla="*/ 1277007 w 6684579"/>
              <a:gd name="connsiteY8" fmla="*/ 710556 h 718439"/>
              <a:gd name="connsiteX9" fmla="*/ 1442545 w 6684579"/>
              <a:gd name="connsiteY9" fmla="*/ 663260 h 718439"/>
              <a:gd name="connsiteX10" fmla="*/ 1552903 w 6684579"/>
              <a:gd name="connsiteY10" fmla="*/ 639612 h 718439"/>
              <a:gd name="connsiteX11" fmla="*/ 1828800 w 6684579"/>
              <a:gd name="connsiteY11" fmla="*/ 608081 h 718439"/>
              <a:gd name="connsiteX12" fmla="*/ 1978572 w 6684579"/>
              <a:gd name="connsiteY12" fmla="*/ 545018 h 718439"/>
              <a:gd name="connsiteX13" fmla="*/ 2199289 w 6684579"/>
              <a:gd name="connsiteY13" fmla="*/ 505605 h 718439"/>
              <a:gd name="connsiteX14" fmla="*/ 2238703 w 6684579"/>
              <a:gd name="connsiteY14" fmla="*/ 489839 h 718439"/>
              <a:gd name="connsiteX15" fmla="*/ 2861441 w 6684579"/>
              <a:gd name="connsiteY15" fmla="*/ 458308 h 718439"/>
              <a:gd name="connsiteX16" fmla="*/ 2940269 w 6684579"/>
              <a:gd name="connsiteY16" fmla="*/ 474074 h 718439"/>
              <a:gd name="connsiteX17" fmla="*/ 3003331 w 6684579"/>
              <a:gd name="connsiteY17" fmla="*/ 505605 h 718439"/>
              <a:gd name="connsiteX18" fmla="*/ 3657600 w 6684579"/>
              <a:gd name="connsiteY18" fmla="*/ 513487 h 718439"/>
              <a:gd name="connsiteX19" fmla="*/ 3783724 w 6684579"/>
              <a:gd name="connsiteY19" fmla="*/ 521370 h 718439"/>
              <a:gd name="connsiteX20" fmla="*/ 3854669 w 6684579"/>
              <a:gd name="connsiteY20" fmla="*/ 529253 h 718439"/>
              <a:gd name="connsiteX21" fmla="*/ 4296103 w 6684579"/>
              <a:gd name="connsiteY21" fmla="*/ 505605 h 718439"/>
              <a:gd name="connsiteX22" fmla="*/ 4414345 w 6684579"/>
              <a:gd name="connsiteY22" fmla="*/ 458308 h 718439"/>
              <a:gd name="connsiteX23" fmla="*/ 4485289 w 6684579"/>
              <a:gd name="connsiteY23" fmla="*/ 442543 h 718439"/>
              <a:gd name="connsiteX24" fmla="*/ 4556234 w 6684579"/>
              <a:gd name="connsiteY24" fmla="*/ 411012 h 718439"/>
              <a:gd name="connsiteX25" fmla="*/ 4627179 w 6684579"/>
              <a:gd name="connsiteY25" fmla="*/ 387363 h 718439"/>
              <a:gd name="connsiteX26" fmla="*/ 4658710 w 6684579"/>
              <a:gd name="connsiteY26" fmla="*/ 363715 h 718439"/>
              <a:gd name="connsiteX27" fmla="*/ 4729655 w 6684579"/>
              <a:gd name="connsiteY27" fmla="*/ 340067 h 718439"/>
              <a:gd name="connsiteX28" fmla="*/ 4776951 w 6684579"/>
              <a:gd name="connsiteY28" fmla="*/ 316418 h 718439"/>
              <a:gd name="connsiteX29" fmla="*/ 4800600 w 6684579"/>
              <a:gd name="connsiteY29" fmla="*/ 308536 h 718439"/>
              <a:gd name="connsiteX30" fmla="*/ 4832131 w 6684579"/>
              <a:gd name="connsiteY30" fmla="*/ 292770 h 718439"/>
              <a:gd name="connsiteX31" fmla="*/ 4926724 w 6684579"/>
              <a:gd name="connsiteY31" fmla="*/ 284887 h 718439"/>
              <a:gd name="connsiteX32" fmla="*/ 5005551 w 6684579"/>
              <a:gd name="connsiteY32" fmla="*/ 261239 h 718439"/>
              <a:gd name="connsiteX33" fmla="*/ 5588876 w 6684579"/>
              <a:gd name="connsiteY33" fmla="*/ 261239 h 718439"/>
              <a:gd name="connsiteX34" fmla="*/ 5620407 w 6684579"/>
              <a:gd name="connsiteY34" fmla="*/ 269122 h 718439"/>
              <a:gd name="connsiteX35" fmla="*/ 5691351 w 6684579"/>
              <a:gd name="connsiteY35" fmla="*/ 284887 h 718439"/>
              <a:gd name="connsiteX36" fmla="*/ 5746531 w 6684579"/>
              <a:gd name="connsiteY36" fmla="*/ 308536 h 718439"/>
              <a:gd name="connsiteX37" fmla="*/ 6022427 w 6684579"/>
              <a:gd name="connsiteY37" fmla="*/ 284887 h 718439"/>
              <a:gd name="connsiteX38" fmla="*/ 6069724 w 6684579"/>
              <a:gd name="connsiteY38" fmla="*/ 253356 h 718439"/>
              <a:gd name="connsiteX39" fmla="*/ 6093372 w 6684579"/>
              <a:gd name="connsiteY39" fmla="*/ 245474 h 718439"/>
              <a:gd name="connsiteX40" fmla="*/ 6203731 w 6684579"/>
              <a:gd name="connsiteY40" fmla="*/ 221825 h 718439"/>
              <a:gd name="connsiteX41" fmla="*/ 6235262 w 6684579"/>
              <a:gd name="connsiteY41" fmla="*/ 213943 h 718439"/>
              <a:gd name="connsiteX42" fmla="*/ 6306207 w 6684579"/>
              <a:gd name="connsiteY42" fmla="*/ 198177 h 718439"/>
              <a:gd name="connsiteX43" fmla="*/ 6361386 w 6684579"/>
              <a:gd name="connsiteY43" fmla="*/ 174529 h 718439"/>
              <a:gd name="connsiteX44" fmla="*/ 6424448 w 6684579"/>
              <a:gd name="connsiteY44" fmla="*/ 142998 h 718439"/>
              <a:gd name="connsiteX45" fmla="*/ 6511158 w 6684579"/>
              <a:gd name="connsiteY45" fmla="*/ 95701 h 718439"/>
              <a:gd name="connsiteX46" fmla="*/ 6550572 w 6684579"/>
              <a:gd name="connsiteY46" fmla="*/ 79936 h 718439"/>
              <a:gd name="connsiteX47" fmla="*/ 6589986 w 6684579"/>
              <a:gd name="connsiteY47" fmla="*/ 48405 h 718439"/>
              <a:gd name="connsiteX48" fmla="*/ 6660931 w 6684579"/>
              <a:gd name="connsiteY48" fmla="*/ 1108 h 718439"/>
              <a:gd name="connsiteX49" fmla="*/ 6684579 w 6684579"/>
              <a:gd name="connsiteY49" fmla="*/ 1108 h 71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84579" h="718439">
                <a:moveTo>
                  <a:pt x="0" y="529253"/>
                </a:moveTo>
                <a:cubicBezTo>
                  <a:pt x="60434" y="526625"/>
                  <a:pt x="121156" y="527814"/>
                  <a:pt x="181303" y="521370"/>
                </a:cubicBezTo>
                <a:cubicBezTo>
                  <a:pt x="195372" y="519863"/>
                  <a:pt x="206571" y="505934"/>
                  <a:pt x="220717" y="505605"/>
                </a:cubicBezTo>
                <a:lnTo>
                  <a:pt x="520262" y="513487"/>
                </a:lnTo>
                <a:cubicBezTo>
                  <a:pt x="554361" y="547588"/>
                  <a:pt x="569957" y="565925"/>
                  <a:pt x="622738" y="592315"/>
                </a:cubicBezTo>
                <a:cubicBezTo>
                  <a:pt x="670428" y="616160"/>
                  <a:pt x="708771" y="622134"/>
                  <a:pt x="756745" y="631729"/>
                </a:cubicBezTo>
                <a:cubicBezTo>
                  <a:pt x="780393" y="644867"/>
                  <a:pt x="802824" y="660487"/>
                  <a:pt x="827689" y="671143"/>
                </a:cubicBezTo>
                <a:cubicBezTo>
                  <a:pt x="910910" y="706809"/>
                  <a:pt x="935351" y="704684"/>
                  <a:pt x="1024758" y="718439"/>
                </a:cubicBezTo>
                <a:cubicBezTo>
                  <a:pt x="1108841" y="715811"/>
                  <a:pt x="1193318" y="719096"/>
                  <a:pt x="1277007" y="710556"/>
                </a:cubicBezTo>
                <a:cubicBezTo>
                  <a:pt x="1670544" y="670399"/>
                  <a:pt x="1306440" y="701066"/>
                  <a:pt x="1442545" y="663260"/>
                </a:cubicBezTo>
                <a:cubicBezTo>
                  <a:pt x="1478794" y="653191"/>
                  <a:pt x="1516012" y="646990"/>
                  <a:pt x="1552903" y="639612"/>
                </a:cubicBezTo>
                <a:cubicBezTo>
                  <a:pt x="1633353" y="623522"/>
                  <a:pt x="1787578" y="612345"/>
                  <a:pt x="1828800" y="608081"/>
                </a:cubicBezTo>
                <a:cubicBezTo>
                  <a:pt x="1878724" y="587060"/>
                  <a:pt x="1925246" y="554540"/>
                  <a:pt x="1978572" y="545018"/>
                </a:cubicBezTo>
                <a:lnTo>
                  <a:pt x="2199289" y="505605"/>
                </a:lnTo>
                <a:cubicBezTo>
                  <a:pt x="2212427" y="500350"/>
                  <a:pt x="2225405" y="494675"/>
                  <a:pt x="2238703" y="489839"/>
                </a:cubicBezTo>
                <a:cubicBezTo>
                  <a:pt x="2518638" y="388045"/>
                  <a:pt x="2352119" y="441879"/>
                  <a:pt x="2861441" y="458308"/>
                </a:cubicBezTo>
                <a:cubicBezTo>
                  <a:pt x="2887717" y="463563"/>
                  <a:pt x="2914848" y="465600"/>
                  <a:pt x="2940269" y="474074"/>
                </a:cubicBezTo>
                <a:cubicBezTo>
                  <a:pt x="2962565" y="481506"/>
                  <a:pt x="2979865" y="504316"/>
                  <a:pt x="3003331" y="505605"/>
                </a:cubicBezTo>
                <a:cubicBezTo>
                  <a:pt x="3221108" y="517571"/>
                  <a:pt x="3439510" y="510860"/>
                  <a:pt x="3657600" y="513487"/>
                </a:cubicBezTo>
                <a:lnTo>
                  <a:pt x="3783724" y="521370"/>
                </a:lnTo>
                <a:cubicBezTo>
                  <a:pt x="3807442" y="523268"/>
                  <a:pt x="3830886" y="529985"/>
                  <a:pt x="3854669" y="529253"/>
                </a:cubicBezTo>
                <a:cubicBezTo>
                  <a:pt x="4001955" y="524721"/>
                  <a:pt x="4148958" y="513488"/>
                  <a:pt x="4296103" y="505605"/>
                </a:cubicBezTo>
                <a:cubicBezTo>
                  <a:pt x="4498652" y="454966"/>
                  <a:pt x="4224069" y="529661"/>
                  <a:pt x="4414345" y="458308"/>
                </a:cubicBezTo>
                <a:cubicBezTo>
                  <a:pt x="4437027" y="449802"/>
                  <a:pt x="4461641" y="447798"/>
                  <a:pt x="4485289" y="442543"/>
                </a:cubicBezTo>
                <a:cubicBezTo>
                  <a:pt x="4508937" y="432033"/>
                  <a:pt x="4532115" y="420392"/>
                  <a:pt x="4556234" y="411012"/>
                </a:cubicBezTo>
                <a:cubicBezTo>
                  <a:pt x="4579467" y="401977"/>
                  <a:pt x="4604546" y="397809"/>
                  <a:pt x="4627179" y="387363"/>
                </a:cubicBezTo>
                <a:cubicBezTo>
                  <a:pt x="4639108" y="381857"/>
                  <a:pt x="4646781" y="369220"/>
                  <a:pt x="4658710" y="363715"/>
                </a:cubicBezTo>
                <a:cubicBezTo>
                  <a:pt x="4681343" y="353269"/>
                  <a:pt x="4706510" y="349325"/>
                  <a:pt x="4729655" y="340067"/>
                </a:cubicBezTo>
                <a:cubicBezTo>
                  <a:pt x="4746021" y="333521"/>
                  <a:pt x="4760844" y="323577"/>
                  <a:pt x="4776951" y="316418"/>
                </a:cubicBezTo>
                <a:cubicBezTo>
                  <a:pt x="4784544" y="313043"/>
                  <a:pt x="4792963" y="311809"/>
                  <a:pt x="4800600" y="308536"/>
                </a:cubicBezTo>
                <a:cubicBezTo>
                  <a:pt x="4811401" y="303907"/>
                  <a:pt x="4820581" y="294936"/>
                  <a:pt x="4832131" y="292770"/>
                </a:cubicBezTo>
                <a:cubicBezTo>
                  <a:pt x="4863229" y="286939"/>
                  <a:pt x="4895193" y="287515"/>
                  <a:pt x="4926724" y="284887"/>
                </a:cubicBezTo>
                <a:cubicBezTo>
                  <a:pt x="4953000" y="277004"/>
                  <a:pt x="4978937" y="267892"/>
                  <a:pt x="5005551" y="261239"/>
                </a:cubicBezTo>
                <a:cubicBezTo>
                  <a:pt x="5206013" y="211125"/>
                  <a:pt x="5329762" y="253142"/>
                  <a:pt x="5588876" y="261239"/>
                </a:cubicBezTo>
                <a:lnTo>
                  <a:pt x="5620407" y="269122"/>
                </a:lnTo>
                <a:cubicBezTo>
                  <a:pt x="5644011" y="274569"/>
                  <a:pt x="5668229" y="277661"/>
                  <a:pt x="5691351" y="284887"/>
                </a:cubicBezTo>
                <a:cubicBezTo>
                  <a:pt x="5710451" y="290856"/>
                  <a:pt x="5728138" y="300653"/>
                  <a:pt x="5746531" y="308536"/>
                </a:cubicBezTo>
                <a:cubicBezTo>
                  <a:pt x="5845699" y="242421"/>
                  <a:pt x="5711640" y="325780"/>
                  <a:pt x="6022427" y="284887"/>
                </a:cubicBezTo>
                <a:cubicBezTo>
                  <a:pt x="6041213" y="282415"/>
                  <a:pt x="6053160" y="262558"/>
                  <a:pt x="6069724" y="253356"/>
                </a:cubicBezTo>
                <a:cubicBezTo>
                  <a:pt x="6076987" y="249321"/>
                  <a:pt x="6085284" y="247377"/>
                  <a:pt x="6093372" y="245474"/>
                </a:cubicBezTo>
                <a:cubicBezTo>
                  <a:pt x="6129993" y="236857"/>
                  <a:pt x="6167005" y="229986"/>
                  <a:pt x="6203731" y="221825"/>
                </a:cubicBezTo>
                <a:cubicBezTo>
                  <a:pt x="6214307" y="219475"/>
                  <a:pt x="6224706" y="216379"/>
                  <a:pt x="6235262" y="213943"/>
                </a:cubicBezTo>
                <a:cubicBezTo>
                  <a:pt x="6258867" y="208496"/>
                  <a:pt x="6283085" y="205403"/>
                  <a:pt x="6306207" y="198177"/>
                </a:cubicBezTo>
                <a:cubicBezTo>
                  <a:pt x="6325307" y="192208"/>
                  <a:pt x="6342993" y="182412"/>
                  <a:pt x="6361386" y="174529"/>
                </a:cubicBezTo>
                <a:cubicBezTo>
                  <a:pt x="6405280" y="130635"/>
                  <a:pt x="6361156" y="166014"/>
                  <a:pt x="6424448" y="142998"/>
                </a:cubicBezTo>
                <a:cubicBezTo>
                  <a:pt x="6470455" y="126268"/>
                  <a:pt x="6469663" y="116448"/>
                  <a:pt x="6511158" y="95701"/>
                </a:cubicBezTo>
                <a:cubicBezTo>
                  <a:pt x="6523814" y="89373"/>
                  <a:pt x="6537434" y="85191"/>
                  <a:pt x="6550572" y="79936"/>
                </a:cubicBezTo>
                <a:cubicBezTo>
                  <a:pt x="6563710" y="69426"/>
                  <a:pt x="6577324" y="59484"/>
                  <a:pt x="6589986" y="48405"/>
                </a:cubicBezTo>
                <a:cubicBezTo>
                  <a:pt x="6623289" y="19265"/>
                  <a:pt x="6608104" y="18717"/>
                  <a:pt x="6660931" y="1108"/>
                </a:cubicBezTo>
                <a:cubicBezTo>
                  <a:pt x="6668409" y="-1385"/>
                  <a:pt x="6676696" y="1108"/>
                  <a:pt x="6684579" y="110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srgbClr val="FFFFFF"/>
              </a:solidFill>
              <a:effectLst/>
              <a:uLnTx/>
              <a:uFillTx/>
              <a:latin typeface="Nokia Pure Text Light"/>
              <a:ea typeface="+mn-ea"/>
              <a:cs typeface="+mn-cs"/>
            </a:endParaRPr>
          </a:p>
        </p:txBody>
      </p:sp>
      <p:sp>
        <p:nvSpPr>
          <p:cNvPr id="57" name="TextBox 56">
            <a:extLst>
              <a:ext uri="{FF2B5EF4-FFF2-40B4-BE49-F238E27FC236}">
                <a16:creationId xmlns:a16="http://schemas.microsoft.com/office/drawing/2014/main" id="{B0403654-44AF-5D2F-1B6B-1BBA147D3C71}"/>
              </a:ext>
            </a:extLst>
          </p:cNvPr>
          <p:cNvSpPr txBox="1"/>
          <p:nvPr/>
        </p:nvSpPr>
        <p:spPr>
          <a:xfrm>
            <a:off x="6662975" y="2588096"/>
            <a:ext cx="2360422" cy="308548"/>
          </a:xfrm>
          <a:prstGeom prst="rect">
            <a:avLst/>
          </a:prstGeom>
          <a:noFill/>
        </p:spPr>
        <p:txBody>
          <a:bodyPr wrap="square" lIns="71111" tIns="71111" rIns="71111" bIns="71111" rtlCol="0">
            <a:noAutofit/>
          </a:bodyPr>
          <a:lstStyle>
            <a:defPPr>
              <a:defRPr lang="nl-BE"/>
            </a:defPPr>
            <a:lvl1pPr>
              <a:spcAft>
                <a:spcPts val="300"/>
              </a:spcAft>
              <a:buSzPct val="100000"/>
              <a:defRPr sz="1000">
                <a:solidFill>
                  <a:schemeClr val="bg2"/>
                </a:solidFill>
              </a:defRPr>
            </a:lvl1pPr>
          </a:lstStyle>
          <a:p>
            <a:pPr marL="0" marR="0" lvl="0" indent="0" algn="ctr" defTabSz="903064" rtl="0" eaLnBrk="1" fontAlgn="auto" latinLnBrk="0" hangingPunct="1">
              <a:lnSpc>
                <a:spcPct val="100000"/>
              </a:lnSpc>
              <a:spcBef>
                <a:spcPts val="0"/>
              </a:spcBef>
              <a:spcAft>
                <a:spcPts val="297"/>
              </a:spcAft>
              <a:buClrTx/>
              <a:buSzPct val="100000"/>
              <a:buFontTx/>
              <a:buNone/>
              <a:tabLst/>
              <a:defRPr/>
            </a:pPr>
            <a:r>
              <a:rPr kumimoji="0" lang="en-US" sz="987" b="0" i="0" u="none" strike="noStrike" kern="0" cap="none" spc="0" normalizeH="0" baseline="0" noProof="0">
                <a:ln>
                  <a:noFill/>
                </a:ln>
                <a:solidFill>
                  <a:srgbClr val="124191"/>
                </a:solidFill>
                <a:effectLst/>
                <a:uLnTx/>
                <a:uFillTx/>
                <a:latin typeface="Nokia Pure Text Light"/>
                <a:ea typeface="+mn-ea"/>
                <a:cs typeface="+mn-cs"/>
              </a:rPr>
              <a:t>PE/BNG/Transport Routers </a:t>
            </a:r>
            <a:r>
              <a:rPr kumimoji="0" lang="en-US" sz="790" b="0" i="0" u="none" strike="noStrike" kern="0" cap="none" spc="0" normalizeH="0" baseline="0" noProof="0">
                <a:ln>
                  <a:noFill/>
                </a:ln>
                <a:solidFill>
                  <a:srgbClr val="4D5766"/>
                </a:solidFill>
                <a:effectLst/>
                <a:uLnTx/>
                <a:uFillTx/>
                <a:latin typeface="Nokia Pure Text Light"/>
                <a:ea typeface="+mn-ea"/>
                <a:cs typeface="+mn-cs"/>
              </a:rPr>
              <a:t>(7750/7250)</a:t>
            </a:r>
            <a:endParaRPr kumimoji="0" lang="el-GR" sz="790" b="0" i="0" u="none" strike="noStrike" kern="0" cap="none" spc="0" normalizeH="0" baseline="0" noProof="0">
              <a:ln>
                <a:noFill/>
              </a:ln>
              <a:solidFill>
                <a:srgbClr val="4D5766"/>
              </a:solidFill>
              <a:effectLst/>
              <a:highlight>
                <a:srgbClr val="FFFF00"/>
              </a:highlight>
              <a:uLnTx/>
              <a:uFillTx/>
              <a:latin typeface="Nokia Pure Text Light"/>
              <a:ea typeface="+mn-ea"/>
              <a:cs typeface="+mn-cs"/>
            </a:endParaRPr>
          </a:p>
        </p:txBody>
      </p:sp>
      <p:sp>
        <p:nvSpPr>
          <p:cNvPr id="65" name="Rectangle 64">
            <a:extLst>
              <a:ext uri="{FF2B5EF4-FFF2-40B4-BE49-F238E27FC236}">
                <a16:creationId xmlns:a16="http://schemas.microsoft.com/office/drawing/2014/main" id="{7BCBCC53-31C9-B126-01A5-F80D359AB83C}"/>
              </a:ext>
            </a:extLst>
          </p:cNvPr>
          <p:cNvSpPr/>
          <p:nvPr/>
        </p:nvSpPr>
        <p:spPr>
          <a:xfrm>
            <a:off x="5541738" y="1350294"/>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300"/>
              </a:spcAft>
              <a:buClrTx/>
              <a:buSzPct val="100000"/>
              <a:buFontTx/>
              <a:buNone/>
              <a:tabLst/>
              <a:defRPr/>
            </a:pPr>
            <a:endParaRPr kumimoji="0" lang="el-GR" sz="1200" b="0" i="0" u="none" strike="noStrike" kern="1200" cap="none" spc="0" normalizeH="0" baseline="0" noProof="0">
              <a:ln>
                <a:noFill/>
              </a:ln>
              <a:solidFill>
                <a:srgbClr val="666666"/>
              </a:solidFill>
              <a:effectLst/>
              <a:uLnTx/>
              <a:uFillTx/>
              <a:latin typeface="Nokia Pure Text Light"/>
              <a:ea typeface="+mn-ea"/>
              <a:cs typeface="+mn-cs"/>
            </a:endParaRPr>
          </a:p>
        </p:txBody>
      </p:sp>
      <p:sp>
        <p:nvSpPr>
          <p:cNvPr id="66" name="Rectangle 65">
            <a:extLst>
              <a:ext uri="{FF2B5EF4-FFF2-40B4-BE49-F238E27FC236}">
                <a16:creationId xmlns:a16="http://schemas.microsoft.com/office/drawing/2014/main" id="{2A9D9BC9-C3EC-4701-419F-623C4A6A46CF}"/>
              </a:ext>
            </a:extLst>
          </p:cNvPr>
          <p:cNvSpPr/>
          <p:nvPr/>
        </p:nvSpPr>
        <p:spPr>
          <a:xfrm>
            <a:off x="5544874" y="1156558"/>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300"/>
              </a:spcAft>
              <a:buClrTx/>
              <a:buSzPct val="100000"/>
              <a:buFontTx/>
              <a:buNone/>
              <a:tabLst/>
              <a:defRPr/>
            </a:pPr>
            <a:endParaRPr kumimoji="0" lang="el-GR" sz="1200" b="0" i="0" u="none" strike="noStrike" kern="1200" cap="none" spc="0" normalizeH="0" baseline="0" noProof="0">
              <a:ln>
                <a:noFill/>
              </a:ln>
              <a:solidFill>
                <a:srgbClr val="666666"/>
              </a:solidFill>
              <a:effectLst/>
              <a:uLnTx/>
              <a:uFillTx/>
              <a:latin typeface="Nokia Pure Text Light"/>
              <a:ea typeface="+mn-ea"/>
              <a:cs typeface="+mn-cs"/>
            </a:endParaRPr>
          </a:p>
        </p:txBody>
      </p:sp>
      <p:pic>
        <p:nvPicPr>
          <p:cNvPr id="73" name="Picture 72" descr="A picture containing text, device&#10;&#10;Description automatically generated">
            <a:extLst>
              <a:ext uri="{FF2B5EF4-FFF2-40B4-BE49-F238E27FC236}">
                <a16:creationId xmlns:a16="http://schemas.microsoft.com/office/drawing/2014/main" id="{09B5CC0D-59B6-01FF-A4C8-152CC4B036F0}"/>
              </a:ext>
            </a:extLst>
          </p:cNvPr>
          <p:cNvPicPr>
            <a:picLocks noChangeAspect="1"/>
          </p:cNvPicPr>
          <p:nvPr/>
        </p:nvPicPr>
        <p:blipFill>
          <a:blip r:embed="rId5"/>
          <a:stretch>
            <a:fillRect/>
          </a:stretch>
        </p:blipFill>
        <p:spPr>
          <a:xfrm>
            <a:off x="5102017" y="2896942"/>
            <a:ext cx="985525" cy="167539"/>
          </a:xfrm>
          <a:prstGeom prst="rect">
            <a:avLst/>
          </a:prstGeom>
        </p:spPr>
      </p:pic>
      <p:cxnSp>
        <p:nvCxnSpPr>
          <p:cNvPr id="88" name="Connector: Elbow 91">
            <a:extLst>
              <a:ext uri="{FF2B5EF4-FFF2-40B4-BE49-F238E27FC236}">
                <a16:creationId xmlns:a16="http://schemas.microsoft.com/office/drawing/2014/main" id="{69EC722D-3563-52CB-094E-08EEA8CD6C15}"/>
              </a:ext>
            </a:extLst>
          </p:cNvPr>
          <p:cNvCxnSpPr>
            <a:cxnSpLocks/>
            <a:endCxn id="42" idx="0"/>
          </p:cNvCxnSpPr>
          <p:nvPr/>
        </p:nvCxnSpPr>
        <p:spPr>
          <a:xfrm>
            <a:off x="3092835" y="963339"/>
            <a:ext cx="3107539" cy="244756"/>
          </a:xfrm>
          <a:prstGeom prst="bentConnector2">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836862C4-B5E8-BA46-29E2-78C237C5724C}"/>
              </a:ext>
            </a:extLst>
          </p:cNvPr>
          <p:cNvSpPr/>
          <p:nvPr/>
        </p:nvSpPr>
        <p:spPr>
          <a:xfrm>
            <a:off x="3548121" y="1001101"/>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1</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94" name="Oval 93">
            <a:extLst>
              <a:ext uri="{FF2B5EF4-FFF2-40B4-BE49-F238E27FC236}">
                <a16:creationId xmlns:a16="http://schemas.microsoft.com/office/drawing/2014/main" id="{B0C35678-D48F-027F-BC98-E77D54EB6701}"/>
              </a:ext>
            </a:extLst>
          </p:cNvPr>
          <p:cNvSpPr/>
          <p:nvPr/>
        </p:nvSpPr>
        <p:spPr>
          <a:xfrm>
            <a:off x="7456741" y="664344"/>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1</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95" name="Oval 94">
            <a:extLst>
              <a:ext uri="{FF2B5EF4-FFF2-40B4-BE49-F238E27FC236}">
                <a16:creationId xmlns:a16="http://schemas.microsoft.com/office/drawing/2014/main" id="{6890BC9A-8224-5C57-88E8-94A9A1920A7C}"/>
              </a:ext>
            </a:extLst>
          </p:cNvPr>
          <p:cNvSpPr/>
          <p:nvPr/>
        </p:nvSpPr>
        <p:spPr>
          <a:xfrm>
            <a:off x="7451963" y="977113"/>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2a</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96" name="Oval 95">
            <a:extLst>
              <a:ext uri="{FF2B5EF4-FFF2-40B4-BE49-F238E27FC236}">
                <a16:creationId xmlns:a16="http://schemas.microsoft.com/office/drawing/2014/main" id="{AAAB0AD5-E004-41A3-ACAF-728A067667FB}"/>
              </a:ext>
            </a:extLst>
          </p:cNvPr>
          <p:cNvSpPr/>
          <p:nvPr/>
        </p:nvSpPr>
        <p:spPr>
          <a:xfrm>
            <a:off x="7454357" y="1284256"/>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2b</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97" name="Oval 96">
            <a:extLst>
              <a:ext uri="{FF2B5EF4-FFF2-40B4-BE49-F238E27FC236}">
                <a16:creationId xmlns:a16="http://schemas.microsoft.com/office/drawing/2014/main" id="{603F5A8A-E525-6CDE-F64D-9EFD769CB807}"/>
              </a:ext>
            </a:extLst>
          </p:cNvPr>
          <p:cNvSpPr/>
          <p:nvPr/>
        </p:nvSpPr>
        <p:spPr>
          <a:xfrm>
            <a:off x="7456741" y="1687071"/>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3</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99" name="TextBox 98">
            <a:extLst>
              <a:ext uri="{FF2B5EF4-FFF2-40B4-BE49-F238E27FC236}">
                <a16:creationId xmlns:a16="http://schemas.microsoft.com/office/drawing/2014/main" id="{4E5F56EE-0FFC-B485-6193-C082661A20E7}"/>
              </a:ext>
            </a:extLst>
          </p:cNvPr>
          <p:cNvSpPr txBox="1"/>
          <p:nvPr/>
        </p:nvSpPr>
        <p:spPr>
          <a:xfrm>
            <a:off x="7694963" y="661122"/>
            <a:ext cx="1280307" cy="280443"/>
          </a:xfrm>
          <a:prstGeom prst="rect">
            <a:avLst/>
          </a:prstGeom>
          <a:noFill/>
          <a:ln>
            <a:noFill/>
          </a:ln>
        </p:spPr>
        <p:txBody>
          <a:bodyPr wrap="square" lIns="71111" tIns="71111" rIns="71111" bIns="71111" rtlCol="0">
            <a:spAutoFit/>
          </a:bodyPr>
          <a:lstStyle/>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NSP APIs</a:t>
            </a:r>
          </a:p>
        </p:txBody>
      </p:sp>
      <p:sp>
        <p:nvSpPr>
          <p:cNvPr id="100" name="TextBox 99">
            <a:extLst>
              <a:ext uri="{FF2B5EF4-FFF2-40B4-BE49-F238E27FC236}">
                <a16:creationId xmlns:a16="http://schemas.microsoft.com/office/drawing/2014/main" id="{F0CB7FFB-CB40-5E4D-7554-B635DDCC6411}"/>
              </a:ext>
            </a:extLst>
          </p:cNvPr>
          <p:cNvSpPr txBox="1"/>
          <p:nvPr/>
        </p:nvSpPr>
        <p:spPr>
          <a:xfrm>
            <a:off x="7694963" y="1285784"/>
            <a:ext cx="1280307" cy="417276"/>
          </a:xfrm>
          <a:prstGeom prst="rect">
            <a:avLst/>
          </a:prstGeom>
          <a:noFill/>
          <a:ln>
            <a:noFill/>
          </a:ln>
        </p:spPr>
        <p:txBody>
          <a:bodyPr wrap="square" lIns="71111" tIns="71111" rIns="71111" bIns="71111" rtlCol="0">
            <a:spAutoFit/>
          </a:bodyPr>
          <a:lstStyle/>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Notification /</a:t>
            </a:r>
          </a:p>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Telemetry Data Feed</a:t>
            </a:r>
          </a:p>
        </p:txBody>
      </p:sp>
      <p:sp>
        <p:nvSpPr>
          <p:cNvPr id="101" name="TextBox 100">
            <a:extLst>
              <a:ext uri="{FF2B5EF4-FFF2-40B4-BE49-F238E27FC236}">
                <a16:creationId xmlns:a16="http://schemas.microsoft.com/office/drawing/2014/main" id="{AB8ECF41-1A46-087F-E5B4-5E8BEEF9EC41}"/>
              </a:ext>
            </a:extLst>
          </p:cNvPr>
          <p:cNvSpPr txBox="1"/>
          <p:nvPr/>
        </p:nvSpPr>
        <p:spPr>
          <a:xfrm>
            <a:off x="7694963" y="960318"/>
            <a:ext cx="1280306" cy="280443"/>
          </a:xfrm>
          <a:prstGeom prst="rect">
            <a:avLst/>
          </a:prstGeom>
          <a:noFill/>
          <a:ln>
            <a:noFill/>
          </a:ln>
        </p:spPr>
        <p:txBody>
          <a:bodyPr wrap="square" lIns="71111" tIns="71111" rIns="71111" bIns="71111" rtlCol="0">
            <a:spAutoFit/>
          </a:bodyPr>
          <a:lstStyle/>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Alarms</a:t>
            </a:r>
          </a:p>
        </p:txBody>
      </p:sp>
      <p:sp>
        <p:nvSpPr>
          <p:cNvPr id="102" name="TextBox 101">
            <a:extLst>
              <a:ext uri="{FF2B5EF4-FFF2-40B4-BE49-F238E27FC236}">
                <a16:creationId xmlns:a16="http://schemas.microsoft.com/office/drawing/2014/main" id="{FD1A3EAD-9FB6-892A-A2EB-5661BB990CDB}"/>
              </a:ext>
            </a:extLst>
          </p:cNvPr>
          <p:cNvSpPr txBox="1"/>
          <p:nvPr/>
        </p:nvSpPr>
        <p:spPr>
          <a:xfrm>
            <a:off x="7706954" y="1671030"/>
            <a:ext cx="1280306" cy="280443"/>
          </a:xfrm>
          <a:prstGeom prst="rect">
            <a:avLst/>
          </a:prstGeom>
          <a:noFill/>
          <a:ln>
            <a:noFill/>
          </a:ln>
        </p:spPr>
        <p:txBody>
          <a:bodyPr wrap="square" lIns="71111" tIns="71111" rIns="71111" bIns="71111" rtlCol="0">
            <a:spAutoFit/>
          </a:bodyPr>
          <a:lstStyle/>
          <a:p>
            <a:pPr marL="0" marR="0" lvl="0" indent="0" algn="l" defTabSz="451532" rtl="0" eaLnBrk="1" fontAlgn="base" latinLnBrk="0" hangingPunct="1">
              <a:lnSpc>
                <a:spcPct val="100000"/>
              </a:lnSpc>
              <a:spcBef>
                <a:spcPts val="0"/>
              </a:spcBef>
              <a:spcAft>
                <a:spcPct val="0"/>
              </a:spcAft>
              <a:buClr>
                <a:srgbClr val="001135"/>
              </a:buClr>
              <a:buSzTx/>
              <a:buFontTx/>
              <a:buNone/>
              <a:tabLst/>
              <a:defRPr/>
            </a:pPr>
            <a:r>
              <a:rPr kumimoji="0" lang="en-US" sz="889" b="0" i="0" u="none" strike="noStrike" kern="0" cap="none" spc="0" normalizeH="0" baseline="0" noProof="0">
                <a:ln>
                  <a:noFill/>
                </a:ln>
                <a:solidFill>
                  <a:srgbClr val="001135"/>
                </a:solidFill>
                <a:effectLst/>
                <a:uLnTx/>
                <a:uFillTx/>
                <a:latin typeface="Nokia Pure Text Light"/>
                <a:ea typeface="Nokia Pure Text" panose="020B0503020202020204" pitchFamily="34" charset="0"/>
                <a:cs typeface="+mn-cs"/>
              </a:rPr>
              <a:t>Artifacts APIs</a:t>
            </a:r>
          </a:p>
        </p:txBody>
      </p:sp>
      <p:cxnSp>
        <p:nvCxnSpPr>
          <p:cNvPr id="3" name="Straight Arrow Connector 2">
            <a:extLst>
              <a:ext uri="{FF2B5EF4-FFF2-40B4-BE49-F238E27FC236}">
                <a16:creationId xmlns:a16="http://schemas.microsoft.com/office/drawing/2014/main" id="{C5615656-FA25-0A29-C482-13016D9DA078}"/>
              </a:ext>
            </a:extLst>
          </p:cNvPr>
          <p:cNvCxnSpPr>
            <a:cxnSpLocks/>
            <a:stCxn id="42" idx="1"/>
          </p:cNvCxnSpPr>
          <p:nvPr/>
        </p:nvCxnSpPr>
        <p:spPr>
          <a:xfrm flipH="1">
            <a:off x="3095219" y="1367299"/>
            <a:ext cx="2438710" cy="14029"/>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BEE586ED-4D71-0959-658B-90F9EF6C4173}"/>
              </a:ext>
            </a:extLst>
          </p:cNvPr>
          <p:cNvSpPr/>
          <p:nvPr/>
        </p:nvSpPr>
        <p:spPr>
          <a:xfrm>
            <a:off x="3534950" y="1367299"/>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2a</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113" name="Oval 112">
            <a:extLst>
              <a:ext uri="{FF2B5EF4-FFF2-40B4-BE49-F238E27FC236}">
                <a16:creationId xmlns:a16="http://schemas.microsoft.com/office/drawing/2014/main" id="{D97B039A-BE33-CE56-A8AF-5793ED97AB72}"/>
              </a:ext>
            </a:extLst>
          </p:cNvPr>
          <p:cNvSpPr/>
          <p:nvPr/>
        </p:nvSpPr>
        <p:spPr>
          <a:xfrm>
            <a:off x="3868588" y="1395112"/>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2b</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114" name="Oval 113">
            <a:extLst>
              <a:ext uri="{FF2B5EF4-FFF2-40B4-BE49-F238E27FC236}">
                <a16:creationId xmlns:a16="http://schemas.microsoft.com/office/drawing/2014/main" id="{5916E925-5B39-24DA-7BF9-2A595413305A}"/>
              </a:ext>
            </a:extLst>
          </p:cNvPr>
          <p:cNvSpPr/>
          <p:nvPr/>
        </p:nvSpPr>
        <p:spPr>
          <a:xfrm>
            <a:off x="3895087" y="986838"/>
            <a:ext cx="243000" cy="2430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225"/>
              </a:spcAft>
              <a:buClrTx/>
              <a:buSzPct val="100000"/>
              <a:buFontTx/>
              <a:buNone/>
              <a:tabLst/>
              <a:defRPr/>
            </a:pPr>
            <a:r>
              <a:rPr kumimoji="0" lang="en-US" sz="900" b="0" i="0" u="none" strike="noStrike" kern="0" cap="none" spc="0" normalizeH="0" baseline="0" noProof="0">
                <a:ln>
                  <a:noFill/>
                </a:ln>
                <a:solidFill>
                  <a:srgbClr val="FFFFFF"/>
                </a:solidFill>
                <a:effectLst/>
                <a:uLnTx/>
                <a:uFillTx/>
                <a:latin typeface="Nokia Pure Text Light"/>
                <a:ea typeface="+mn-ea"/>
                <a:cs typeface="+mn-cs"/>
              </a:rPr>
              <a:t>3</a:t>
            </a:r>
            <a:endParaRPr kumimoji="0" lang="el-GR" sz="9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119" name="Rectangle 118">
            <a:extLst>
              <a:ext uri="{FF2B5EF4-FFF2-40B4-BE49-F238E27FC236}">
                <a16:creationId xmlns:a16="http://schemas.microsoft.com/office/drawing/2014/main" id="{C42EFED7-2B84-B4C4-AE5E-34C0A2B61D0C}"/>
              </a:ext>
            </a:extLst>
          </p:cNvPr>
          <p:cNvSpPr/>
          <p:nvPr/>
        </p:nvSpPr>
        <p:spPr>
          <a:xfrm>
            <a:off x="65315" y="2392621"/>
            <a:ext cx="3050553" cy="352505"/>
          </a:xfrm>
          <a:prstGeom prst="rect">
            <a:avLst/>
          </a:prstGeom>
          <a:solidFill>
            <a:schemeClr val="accent1">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solidFill>
                  <a:srgbClr val="001135"/>
                </a:solidFill>
                <a:effectLst/>
                <a:uLnTx/>
                <a:uFillTx/>
                <a:latin typeface="Nokia Pure Text Light"/>
                <a:ea typeface="+mn-ea"/>
                <a:cs typeface="+mn-cs"/>
              </a:rPr>
              <a:t>CoT: Chain Of Thoughts based Reasoning</a:t>
            </a:r>
          </a:p>
        </p:txBody>
      </p:sp>
      <p:sp>
        <p:nvSpPr>
          <p:cNvPr id="120" name="Rectangle 119">
            <a:extLst>
              <a:ext uri="{FF2B5EF4-FFF2-40B4-BE49-F238E27FC236}">
                <a16:creationId xmlns:a16="http://schemas.microsoft.com/office/drawing/2014/main" id="{1C4A2D34-D842-F3CC-3FB7-E1EC97335A3F}"/>
              </a:ext>
            </a:extLst>
          </p:cNvPr>
          <p:cNvSpPr/>
          <p:nvPr/>
        </p:nvSpPr>
        <p:spPr>
          <a:xfrm>
            <a:off x="98610" y="3194800"/>
            <a:ext cx="2994225" cy="335134"/>
          </a:xfrm>
          <a:prstGeom prst="rect">
            <a:avLst/>
          </a:prstGeom>
          <a:solidFill>
            <a:schemeClr val="tx1">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solidFill>
                  <a:srgbClr val="001135"/>
                </a:solidFill>
                <a:effectLst/>
                <a:uLnTx/>
                <a:uFillTx/>
                <a:latin typeface="Nokia Pure Text Light"/>
                <a:ea typeface="+mn-ea"/>
                <a:cs typeface="+mn-cs"/>
              </a:rPr>
              <a:t>LLM</a:t>
            </a:r>
          </a:p>
        </p:txBody>
      </p:sp>
      <p:sp>
        <p:nvSpPr>
          <p:cNvPr id="121" name="Rectangle 120">
            <a:extLst>
              <a:ext uri="{FF2B5EF4-FFF2-40B4-BE49-F238E27FC236}">
                <a16:creationId xmlns:a16="http://schemas.microsoft.com/office/drawing/2014/main" id="{6F0C5E89-7862-0D4C-501D-82569736A076}"/>
              </a:ext>
            </a:extLst>
          </p:cNvPr>
          <p:cNvSpPr/>
          <p:nvPr/>
        </p:nvSpPr>
        <p:spPr>
          <a:xfrm>
            <a:off x="2093842" y="503657"/>
            <a:ext cx="1022026" cy="560564"/>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000" b="0" i="0" u="none" strike="noStrike" kern="1200" cap="none" spc="0" normalizeH="0" baseline="0" noProof="0">
                <a:ln>
                  <a:noFill/>
                </a:ln>
                <a:solidFill>
                  <a:srgbClr val="001135"/>
                </a:solidFill>
                <a:effectLst/>
                <a:uLnTx/>
                <a:uFillTx/>
                <a:latin typeface="Nokia Pure Text Light"/>
                <a:ea typeface="+mn-ea"/>
                <a:cs typeface="+mn-cs"/>
              </a:rPr>
              <a:t>NSP API and Event/Alarm AI Agent</a:t>
            </a:r>
          </a:p>
        </p:txBody>
      </p:sp>
      <p:pic>
        <p:nvPicPr>
          <p:cNvPr id="124" name="Picture 123">
            <a:extLst>
              <a:ext uri="{FF2B5EF4-FFF2-40B4-BE49-F238E27FC236}">
                <a16:creationId xmlns:a16="http://schemas.microsoft.com/office/drawing/2014/main" id="{55B26B8C-8488-8897-72C6-D74B481E3004}"/>
              </a:ext>
            </a:extLst>
          </p:cNvPr>
          <p:cNvPicPr>
            <a:picLocks noChangeAspect="1"/>
          </p:cNvPicPr>
          <p:nvPr/>
        </p:nvPicPr>
        <p:blipFill>
          <a:blip r:embed="rId6"/>
          <a:stretch>
            <a:fillRect/>
          </a:stretch>
        </p:blipFill>
        <p:spPr>
          <a:xfrm>
            <a:off x="2108268" y="1087005"/>
            <a:ext cx="1007600" cy="1242952"/>
          </a:xfrm>
          <a:prstGeom prst="rect">
            <a:avLst/>
          </a:prstGeom>
        </p:spPr>
      </p:pic>
      <p:sp>
        <p:nvSpPr>
          <p:cNvPr id="125" name="Rectangle 124">
            <a:extLst>
              <a:ext uri="{FF2B5EF4-FFF2-40B4-BE49-F238E27FC236}">
                <a16:creationId xmlns:a16="http://schemas.microsoft.com/office/drawing/2014/main" id="{86057613-209C-E6FD-9FBD-A356E4B745B9}"/>
              </a:ext>
            </a:extLst>
          </p:cNvPr>
          <p:cNvSpPr/>
          <p:nvPr/>
        </p:nvSpPr>
        <p:spPr>
          <a:xfrm>
            <a:off x="1086242" y="503657"/>
            <a:ext cx="984374" cy="560564"/>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000" b="0" i="0" u="none" strike="noStrike" kern="1200" cap="none" spc="0" normalizeH="0" baseline="0" noProof="0">
                <a:ln>
                  <a:noFill/>
                </a:ln>
                <a:solidFill>
                  <a:srgbClr val="001135"/>
                </a:solidFill>
                <a:effectLst/>
                <a:uLnTx/>
                <a:uFillTx/>
                <a:latin typeface="Nokia Pure Text Light"/>
                <a:ea typeface="+mn-ea"/>
                <a:cs typeface="+mn-cs"/>
              </a:rPr>
              <a:t>OAM based CCCL -  AI Agent</a:t>
            </a:r>
          </a:p>
        </p:txBody>
      </p:sp>
      <p:pic>
        <p:nvPicPr>
          <p:cNvPr id="126" name="Picture 125">
            <a:extLst>
              <a:ext uri="{FF2B5EF4-FFF2-40B4-BE49-F238E27FC236}">
                <a16:creationId xmlns:a16="http://schemas.microsoft.com/office/drawing/2014/main" id="{0C4BB9B6-CCE8-3700-2BDA-D6DC28308F85}"/>
              </a:ext>
            </a:extLst>
          </p:cNvPr>
          <p:cNvPicPr>
            <a:picLocks noChangeAspect="1"/>
          </p:cNvPicPr>
          <p:nvPr/>
        </p:nvPicPr>
        <p:blipFill>
          <a:blip r:embed="rId6"/>
          <a:stretch>
            <a:fillRect/>
          </a:stretch>
        </p:blipFill>
        <p:spPr>
          <a:xfrm>
            <a:off x="1087235" y="1092012"/>
            <a:ext cx="1007600" cy="1242952"/>
          </a:xfrm>
          <a:prstGeom prst="rect">
            <a:avLst/>
          </a:prstGeom>
        </p:spPr>
      </p:pic>
      <p:sp>
        <p:nvSpPr>
          <p:cNvPr id="127" name="Rectangle 126">
            <a:extLst>
              <a:ext uri="{FF2B5EF4-FFF2-40B4-BE49-F238E27FC236}">
                <a16:creationId xmlns:a16="http://schemas.microsoft.com/office/drawing/2014/main" id="{6F6F0D6D-D932-FD1B-B508-0FB495108808}"/>
              </a:ext>
            </a:extLst>
          </p:cNvPr>
          <p:cNvSpPr/>
          <p:nvPr/>
        </p:nvSpPr>
        <p:spPr>
          <a:xfrm>
            <a:off x="73730" y="509293"/>
            <a:ext cx="984374" cy="560564"/>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000" b="0" i="0" u="none" strike="noStrike" kern="1200" cap="none" spc="0" normalizeH="0" baseline="0" noProof="0">
                <a:ln>
                  <a:noFill/>
                </a:ln>
                <a:solidFill>
                  <a:srgbClr val="001135"/>
                </a:solidFill>
                <a:effectLst/>
                <a:uLnTx/>
                <a:uFillTx/>
                <a:latin typeface="Nokia Pure Text Light"/>
                <a:ea typeface="+mn-ea"/>
                <a:cs typeface="+mn-cs"/>
              </a:rPr>
              <a:t>Digital Twin AI Agent</a:t>
            </a:r>
          </a:p>
        </p:txBody>
      </p:sp>
      <p:pic>
        <p:nvPicPr>
          <p:cNvPr id="128" name="Picture 127">
            <a:extLst>
              <a:ext uri="{FF2B5EF4-FFF2-40B4-BE49-F238E27FC236}">
                <a16:creationId xmlns:a16="http://schemas.microsoft.com/office/drawing/2014/main" id="{DA770CAF-487C-8034-2206-82F34DED1337}"/>
              </a:ext>
            </a:extLst>
          </p:cNvPr>
          <p:cNvPicPr>
            <a:picLocks noChangeAspect="1"/>
          </p:cNvPicPr>
          <p:nvPr/>
        </p:nvPicPr>
        <p:blipFill>
          <a:blip r:embed="rId6"/>
          <a:stretch>
            <a:fillRect/>
          </a:stretch>
        </p:blipFill>
        <p:spPr>
          <a:xfrm>
            <a:off x="66429" y="1095574"/>
            <a:ext cx="1007600" cy="1242952"/>
          </a:xfrm>
          <a:prstGeom prst="rect">
            <a:avLst/>
          </a:prstGeom>
        </p:spPr>
      </p:pic>
      <p:sp>
        <p:nvSpPr>
          <p:cNvPr id="131" name="Rectangle 130">
            <a:extLst>
              <a:ext uri="{FF2B5EF4-FFF2-40B4-BE49-F238E27FC236}">
                <a16:creationId xmlns:a16="http://schemas.microsoft.com/office/drawing/2014/main" id="{37915E42-CDE1-5F2D-229B-B3EB2F6459B1}"/>
              </a:ext>
            </a:extLst>
          </p:cNvPr>
          <p:cNvSpPr/>
          <p:nvPr/>
        </p:nvSpPr>
        <p:spPr>
          <a:xfrm>
            <a:off x="53152" y="2794465"/>
            <a:ext cx="3050553" cy="352505"/>
          </a:xfrm>
          <a:prstGeom prst="rect">
            <a:avLst/>
          </a:prstGeom>
          <a:solidFill>
            <a:schemeClr val="tx1">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solidFill>
                  <a:srgbClr val="001135"/>
                </a:solidFill>
                <a:effectLst/>
                <a:uLnTx/>
                <a:uFillTx/>
                <a:latin typeface="Nokia Pure Text Light"/>
                <a:ea typeface="+mn-ea"/>
                <a:cs typeface="+mn-cs"/>
              </a:rPr>
              <a:t>MCP based Multi AI Agents Collaboration</a:t>
            </a:r>
          </a:p>
        </p:txBody>
      </p:sp>
      <p:sp>
        <p:nvSpPr>
          <p:cNvPr id="133" name="Rectangle 132">
            <a:extLst>
              <a:ext uri="{FF2B5EF4-FFF2-40B4-BE49-F238E27FC236}">
                <a16:creationId xmlns:a16="http://schemas.microsoft.com/office/drawing/2014/main" id="{DA6627BB-E23B-B566-AC2B-A31207DB29B4}"/>
              </a:ext>
            </a:extLst>
          </p:cNvPr>
          <p:cNvSpPr/>
          <p:nvPr/>
        </p:nvSpPr>
        <p:spPr>
          <a:xfrm>
            <a:off x="3306499" y="616097"/>
            <a:ext cx="3436234" cy="287577"/>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Pct val="100000"/>
              <a:buFontTx/>
              <a:buNone/>
              <a:tabLst/>
              <a:defRPr/>
            </a:pPr>
            <a:r>
              <a:rPr kumimoji="0" lang="en-US" sz="1000" b="0" i="0" u="none" strike="noStrike" kern="1200" cap="none" spc="0" normalizeH="0" baseline="0" noProof="0">
                <a:ln>
                  <a:noFill/>
                </a:ln>
                <a:solidFill>
                  <a:srgbClr val="001135"/>
                </a:solidFill>
                <a:effectLst/>
                <a:uLnTx/>
                <a:uFillTx/>
                <a:latin typeface="Nokia Pure Text Light"/>
                <a:ea typeface="+mn-ea"/>
                <a:cs typeface="+mn-cs"/>
              </a:rPr>
              <a:t>https://</a:t>
            </a:r>
            <a:r>
              <a:rPr kumimoji="0" lang="en-US" sz="1000" b="0" i="0" u="none" strike="noStrike" kern="1200" cap="none" spc="0" normalizeH="0" baseline="0" noProof="0" err="1">
                <a:ln>
                  <a:noFill/>
                </a:ln>
                <a:solidFill>
                  <a:srgbClr val="001135"/>
                </a:solidFill>
                <a:effectLst/>
                <a:uLnTx/>
                <a:uFillTx/>
                <a:latin typeface="Nokia Pure Text Light"/>
                <a:ea typeface="+mn-ea"/>
                <a:cs typeface="+mn-cs"/>
              </a:rPr>
              <a:t>network.developer.nokia.com</a:t>
            </a:r>
            <a:r>
              <a:rPr kumimoji="0" lang="en-US" sz="1000" b="0" i="0" u="none" strike="noStrike" kern="1200" cap="none" spc="0" normalizeH="0" baseline="0" noProof="0">
                <a:ln>
                  <a:noFill/>
                </a:ln>
                <a:solidFill>
                  <a:srgbClr val="001135"/>
                </a:solidFill>
                <a:effectLst/>
                <a:uLnTx/>
                <a:uFillTx/>
                <a:latin typeface="Nokia Pure Text Light"/>
                <a:ea typeface="+mn-ea"/>
                <a:cs typeface="+mn-cs"/>
              </a:rPr>
              <a:t>/</a:t>
            </a:r>
            <a:r>
              <a:rPr kumimoji="0" lang="en-US" sz="1000" b="0" i="0" u="none" strike="noStrike" kern="1200" cap="none" spc="0" normalizeH="0" baseline="0" noProof="0" err="1">
                <a:ln>
                  <a:noFill/>
                </a:ln>
                <a:solidFill>
                  <a:srgbClr val="001135"/>
                </a:solidFill>
                <a:effectLst/>
                <a:uLnTx/>
                <a:uFillTx/>
                <a:latin typeface="Nokia Pure Text Light"/>
                <a:ea typeface="+mn-ea"/>
                <a:cs typeface="+mn-cs"/>
              </a:rPr>
              <a:t>api</a:t>
            </a:r>
            <a:r>
              <a:rPr kumimoji="0" lang="en-US" sz="1000" b="0" i="0" u="none" strike="noStrike" kern="1200" cap="none" spc="0" normalizeH="0" baseline="0" noProof="0">
                <a:ln>
                  <a:noFill/>
                </a:ln>
                <a:solidFill>
                  <a:srgbClr val="001135"/>
                </a:solidFill>
                <a:effectLst/>
                <a:uLnTx/>
                <a:uFillTx/>
                <a:latin typeface="Nokia Pure Text Light"/>
                <a:ea typeface="+mn-ea"/>
                <a:cs typeface="+mn-cs"/>
              </a:rPr>
              <a:t>-documentation/</a:t>
            </a:r>
          </a:p>
        </p:txBody>
      </p:sp>
      <p:sp>
        <p:nvSpPr>
          <p:cNvPr id="135" name="TextBox 134">
            <a:extLst>
              <a:ext uri="{FF2B5EF4-FFF2-40B4-BE49-F238E27FC236}">
                <a16:creationId xmlns:a16="http://schemas.microsoft.com/office/drawing/2014/main" id="{A095D07C-799F-E538-F6C8-F36FB86949E2}"/>
              </a:ext>
            </a:extLst>
          </p:cNvPr>
          <p:cNvSpPr txBox="1"/>
          <p:nvPr/>
        </p:nvSpPr>
        <p:spPr>
          <a:xfrm>
            <a:off x="3548122" y="3268614"/>
            <a:ext cx="1091135" cy="398996"/>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LSP Paths</a:t>
            </a:r>
          </a:p>
        </p:txBody>
      </p:sp>
      <p:sp>
        <p:nvSpPr>
          <p:cNvPr id="136" name="TextBox 135">
            <a:extLst>
              <a:ext uri="{FF2B5EF4-FFF2-40B4-BE49-F238E27FC236}">
                <a16:creationId xmlns:a16="http://schemas.microsoft.com/office/drawing/2014/main" id="{09281767-5315-9605-115B-2C7D37EC570A}"/>
              </a:ext>
            </a:extLst>
          </p:cNvPr>
          <p:cNvSpPr txBox="1"/>
          <p:nvPr/>
        </p:nvSpPr>
        <p:spPr>
          <a:xfrm>
            <a:off x="3548121" y="2980030"/>
            <a:ext cx="1091136" cy="398996"/>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LSP Tunnels</a:t>
            </a:r>
          </a:p>
        </p:txBody>
      </p:sp>
      <p:sp>
        <p:nvSpPr>
          <p:cNvPr id="138" name="TextBox 137">
            <a:extLst>
              <a:ext uri="{FF2B5EF4-FFF2-40B4-BE49-F238E27FC236}">
                <a16:creationId xmlns:a16="http://schemas.microsoft.com/office/drawing/2014/main" id="{FF7AC697-6595-13D9-F50D-DB3C604070F5}"/>
              </a:ext>
            </a:extLst>
          </p:cNvPr>
          <p:cNvSpPr txBox="1"/>
          <p:nvPr/>
        </p:nvSpPr>
        <p:spPr>
          <a:xfrm>
            <a:off x="3548121" y="2329957"/>
            <a:ext cx="1091136" cy="363152"/>
          </a:xfrm>
          <a:prstGeom prst="rect">
            <a:avLst/>
          </a:prstGeom>
          <a:noFill/>
        </p:spPr>
        <p:txBody>
          <a:bodyPr wrap="square" lIns="96000" tIns="96000" rIns="96000" bIns="96000" rtlCol="0">
            <a:spAutoFit/>
          </a:body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cs typeface="Nokia Pure Headline Light"/>
              </a:rPr>
              <a:t>SAPs</a:t>
            </a:r>
          </a:p>
        </p:txBody>
      </p:sp>
      <p:sp>
        <p:nvSpPr>
          <p:cNvPr id="139" name="Oval 138">
            <a:extLst>
              <a:ext uri="{FF2B5EF4-FFF2-40B4-BE49-F238E27FC236}">
                <a16:creationId xmlns:a16="http://schemas.microsoft.com/office/drawing/2014/main" id="{8398FB7D-C1CB-D04A-BAE7-94F63BB648EF}"/>
              </a:ext>
            </a:extLst>
          </p:cNvPr>
          <p:cNvSpPr/>
          <p:nvPr/>
        </p:nvSpPr>
        <p:spPr>
          <a:xfrm>
            <a:off x="3439850" y="2104693"/>
            <a:ext cx="128377" cy="118080"/>
          </a:xfrm>
          <a:prstGeom prst="ellipse">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40" name="TextBox 139">
            <a:extLst>
              <a:ext uri="{FF2B5EF4-FFF2-40B4-BE49-F238E27FC236}">
                <a16:creationId xmlns:a16="http://schemas.microsoft.com/office/drawing/2014/main" id="{13A1F160-A16C-2FED-370E-4E20FA004A15}"/>
              </a:ext>
            </a:extLst>
          </p:cNvPr>
          <p:cNvSpPr txBox="1"/>
          <p:nvPr/>
        </p:nvSpPr>
        <p:spPr>
          <a:xfrm>
            <a:off x="3508224" y="1984427"/>
            <a:ext cx="1091136" cy="363152"/>
          </a:xfrm>
          <a:prstGeom prst="rect">
            <a:avLst/>
          </a:prstGeom>
          <a:noFill/>
        </p:spPr>
        <p:txBody>
          <a:bodyPr wrap="square" lIns="96000" tIns="96000" rIns="96000" bIns="96000" rtlCol="0">
            <a:spAutoFit/>
          </a:body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cs typeface="Nokia Pure Headline Light"/>
              </a:rPr>
              <a:t>Service</a:t>
            </a:r>
          </a:p>
        </p:txBody>
      </p:sp>
      <p:sp>
        <p:nvSpPr>
          <p:cNvPr id="142" name="TextBox 141">
            <a:extLst>
              <a:ext uri="{FF2B5EF4-FFF2-40B4-BE49-F238E27FC236}">
                <a16:creationId xmlns:a16="http://schemas.microsoft.com/office/drawing/2014/main" id="{EAC72DC2-35FC-17F9-1139-E4C84581C378}"/>
              </a:ext>
            </a:extLst>
          </p:cNvPr>
          <p:cNvSpPr txBox="1"/>
          <p:nvPr/>
        </p:nvSpPr>
        <p:spPr>
          <a:xfrm>
            <a:off x="3537520" y="2660708"/>
            <a:ext cx="920416" cy="398996"/>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SDPs</a:t>
            </a:r>
          </a:p>
        </p:txBody>
      </p:sp>
      <p:sp>
        <p:nvSpPr>
          <p:cNvPr id="145" name="TextBox 144">
            <a:extLst>
              <a:ext uri="{FF2B5EF4-FFF2-40B4-BE49-F238E27FC236}">
                <a16:creationId xmlns:a16="http://schemas.microsoft.com/office/drawing/2014/main" id="{523694E1-8663-246F-3698-A635456A6BFA}"/>
              </a:ext>
            </a:extLst>
          </p:cNvPr>
          <p:cNvSpPr txBox="1"/>
          <p:nvPr/>
        </p:nvSpPr>
        <p:spPr>
          <a:xfrm>
            <a:off x="3541185" y="3657187"/>
            <a:ext cx="1091135" cy="398996"/>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IGPs</a:t>
            </a:r>
          </a:p>
        </p:txBody>
      </p:sp>
      <p:sp>
        <p:nvSpPr>
          <p:cNvPr id="146" name="TextBox 145">
            <a:extLst>
              <a:ext uri="{FF2B5EF4-FFF2-40B4-BE49-F238E27FC236}">
                <a16:creationId xmlns:a16="http://schemas.microsoft.com/office/drawing/2014/main" id="{A12804E6-6F08-5F86-4E7E-581D93A535AA}"/>
              </a:ext>
            </a:extLst>
          </p:cNvPr>
          <p:cNvSpPr txBox="1"/>
          <p:nvPr/>
        </p:nvSpPr>
        <p:spPr>
          <a:xfrm>
            <a:off x="3587464" y="3987851"/>
            <a:ext cx="1091135" cy="363152"/>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LLIs</a:t>
            </a:r>
          </a:p>
        </p:txBody>
      </p:sp>
      <p:sp>
        <p:nvSpPr>
          <p:cNvPr id="147" name="TextBox 146">
            <a:extLst>
              <a:ext uri="{FF2B5EF4-FFF2-40B4-BE49-F238E27FC236}">
                <a16:creationId xmlns:a16="http://schemas.microsoft.com/office/drawing/2014/main" id="{004F435D-D1E8-74AC-E138-802B560495E9}"/>
              </a:ext>
            </a:extLst>
          </p:cNvPr>
          <p:cNvSpPr txBox="1"/>
          <p:nvPr/>
        </p:nvSpPr>
        <p:spPr>
          <a:xfrm>
            <a:off x="3530611" y="4297669"/>
            <a:ext cx="2011127" cy="398996"/>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CDLs + Optical Service</a:t>
            </a:r>
          </a:p>
        </p:txBody>
      </p:sp>
      <p:sp>
        <p:nvSpPr>
          <p:cNvPr id="148" name="TextBox 147">
            <a:extLst>
              <a:ext uri="{FF2B5EF4-FFF2-40B4-BE49-F238E27FC236}">
                <a16:creationId xmlns:a16="http://schemas.microsoft.com/office/drawing/2014/main" id="{B58C8BDA-CF8B-4A1C-4116-15F65E4C6EFB}"/>
              </a:ext>
            </a:extLst>
          </p:cNvPr>
          <p:cNvSpPr txBox="1"/>
          <p:nvPr/>
        </p:nvSpPr>
        <p:spPr>
          <a:xfrm>
            <a:off x="3488953" y="4728855"/>
            <a:ext cx="2862303" cy="363152"/>
          </a:xfrm>
          <a:prstGeom prst="rect">
            <a:avLst/>
          </a:prstGeom>
          <a:noFill/>
        </p:spPr>
        <p:txBody>
          <a:bodyPr wrap="square" lIns="96000" tIns="96000" rIns="96000" bIns="96000" rtlCol="0">
            <a:spAutoFit/>
          </a:bodyPr>
          <a:lstStyle>
            <a:defPPr>
              <a:defRPr lang="en-US"/>
            </a:defPPr>
            <a:lvl1pPr defTabSz="609585" fontAlgn="base">
              <a:spcAft>
                <a:spcPct val="0"/>
              </a:spcAft>
              <a:buClr>
                <a:srgbClr val="001135"/>
              </a:buClr>
              <a:defRPr sz="1100">
                <a:solidFill>
                  <a:schemeClr val="tx2"/>
                </a:solidFill>
                <a:ea typeface="Nokia Pure Text" panose="020B0503020202020204" pitchFamily="34" charset="0"/>
                <a:cs typeface="Nokia Pure Headline Light"/>
              </a:defRPr>
            </a:lvl1pPr>
          </a:lstStyle>
          <a:p>
            <a:pPr marL="0" marR="0" lvl="0" indent="0" algn="l" defTabSz="609585" rtl="0" eaLnBrk="1" fontAlgn="base" latinLnBrk="0" hangingPunct="1">
              <a:lnSpc>
                <a:spcPct val="100000"/>
              </a:lnSpc>
              <a:spcBef>
                <a:spcPts val="0"/>
              </a:spcBef>
              <a:spcAft>
                <a:spcPct val="0"/>
              </a:spcAft>
              <a:buClr>
                <a:srgbClr val="001135"/>
              </a:buClr>
              <a:buSzTx/>
              <a:buFontTx/>
              <a:buNone/>
              <a:tabLst/>
              <a:defRPr/>
            </a:pPr>
            <a:r>
              <a:rPr kumimoji="0" lang="en-US" sz="11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rPr>
              <a:t>Optical Physical Links: OMS/OTS</a:t>
            </a:r>
          </a:p>
        </p:txBody>
      </p:sp>
      <p:sp>
        <p:nvSpPr>
          <p:cNvPr id="149" name="Oval 148">
            <a:extLst>
              <a:ext uri="{FF2B5EF4-FFF2-40B4-BE49-F238E27FC236}">
                <a16:creationId xmlns:a16="http://schemas.microsoft.com/office/drawing/2014/main" id="{FD62BE53-494A-D1D3-8890-230F31A9D1B2}"/>
              </a:ext>
            </a:extLst>
          </p:cNvPr>
          <p:cNvSpPr/>
          <p:nvPr/>
        </p:nvSpPr>
        <p:spPr>
          <a:xfrm>
            <a:off x="3418214" y="2429580"/>
            <a:ext cx="128377" cy="118080"/>
          </a:xfrm>
          <a:prstGeom prst="ellipse">
            <a:avLst/>
          </a:prstGeom>
          <a:solidFill>
            <a:schemeClr val="tx1">
              <a:lumMod val="25000"/>
              <a:lumOff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1" name="Rectangle 150">
            <a:extLst>
              <a:ext uri="{FF2B5EF4-FFF2-40B4-BE49-F238E27FC236}">
                <a16:creationId xmlns:a16="http://schemas.microsoft.com/office/drawing/2014/main" id="{FE8E0102-B212-BF82-10AC-156FD43AEFBE}"/>
              </a:ext>
            </a:extLst>
          </p:cNvPr>
          <p:cNvSpPr/>
          <p:nvPr/>
        </p:nvSpPr>
        <p:spPr>
          <a:xfrm>
            <a:off x="3243866" y="1762468"/>
            <a:ext cx="1461761" cy="287577"/>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Pct val="100000"/>
              <a:buFontTx/>
              <a:buNone/>
              <a:tabLst/>
              <a:defRPr/>
            </a:pPr>
            <a:r>
              <a:rPr kumimoji="0" lang="en-US" sz="1200" b="0" i="0" u="none" strike="noStrike" kern="1200" cap="none" spc="0" normalizeH="0" baseline="0" noProof="0">
                <a:ln>
                  <a:noFill/>
                </a:ln>
                <a:solidFill>
                  <a:srgbClr val="001135"/>
                </a:solidFill>
                <a:effectLst/>
                <a:uLnTx/>
                <a:uFillTx/>
                <a:latin typeface="Nokia Pure Text Light"/>
                <a:ea typeface="+mn-ea"/>
                <a:cs typeface="+mn-cs"/>
              </a:rPr>
              <a:t>Service Model</a:t>
            </a:r>
          </a:p>
        </p:txBody>
      </p:sp>
      <p:sp>
        <p:nvSpPr>
          <p:cNvPr id="152" name="Oval 151">
            <a:extLst>
              <a:ext uri="{FF2B5EF4-FFF2-40B4-BE49-F238E27FC236}">
                <a16:creationId xmlns:a16="http://schemas.microsoft.com/office/drawing/2014/main" id="{CB0B252E-C4BD-1FEA-AFAE-C6E23AF45A6C}"/>
              </a:ext>
            </a:extLst>
          </p:cNvPr>
          <p:cNvSpPr/>
          <p:nvPr/>
        </p:nvSpPr>
        <p:spPr>
          <a:xfrm>
            <a:off x="3470848" y="2450793"/>
            <a:ext cx="128377" cy="118080"/>
          </a:xfrm>
          <a:prstGeom prst="ellipse">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3" name="Oval 152">
            <a:extLst>
              <a:ext uri="{FF2B5EF4-FFF2-40B4-BE49-F238E27FC236}">
                <a16:creationId xmlns:a16="http://schemas.microsoft.com/office/drawing/2014/main" id="{C82AF812-ED95-AC79-C43A-2EC9D45A7B17}"/>
              </a:ext>
            </a:extLst>
          </p:cNvPr>
          <p:cNvSpPr/>
          <p:nvPr/>
        </p:nvSpPr>
        <p:spPr>
          <a:xfrm>
            <a:off x="3396982" y="2754467"/>
            <a:ext cx="128377" cy="118080"/>
          </a:xfrm>
          <a:prstGeom prst="ellipse">
            <a:avLst/>
          </a:prstGeom>
          <a:solidFill>
            <a:schemeClr val="accent4">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4" name="Oval 153">
            <a:extLst>
              <a:ext uri="{FF2B5EF4-FFF2-40B4-BE49-F238E27FC236}">
                <a16:creationId xmlns:a16="http://schemas.microsoft.com/office/drawing/2014/main" id="{9B5C3657-76AC-FCD9-E0A1-3A1766B1279C}"/>
              </a:ext>
            </a:extLst>
          </p:cNvPr>
          <p:cNvSpPr/>
          <p:nvPr/>
        </p:nvSpPr>
        <p:spPr>
          <a:xfrm>
            <a:off x="3461170" y="2790800"/>
            <a:ext cx="128377" cy="118080"/>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5" name="Oval 154">
            <a:extLst>
              <a:ext uri="{FF2B5EF4-FFF2-40B4-BE49-F238E27FC236}">
                <a16:creationId xmlns:a16="http://schemas.microsoft.com/office/drawing/2014/main" id="{A09C866C-65CF-B789-A84D-613C75B9E06F}"/>
              </a:ext>
            </a:extLst>
          </p:cNvPr>
          <p:cNvSpPr/>
          <p:nvPr/>
        </p:nvSpPr>
        <p:spPr>
          <a:xfrm>
            <a:off x="3396982" y="3355622"/>
            <a:ext cx="128377" cy="118080"/>
          </a:xfrm>
          <a:prstGeom prst="ellipse">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6" name="Oval 155">
            <a:extLst>
              <a:ext uri="{FF2B5EF4-FFF2-40B4-BE49-F238E27FC236}">
                <a16:creationId xmlns:a16="http://schemas.microsoft.com/office/drawing/2014/main" id="{3693651C-A1B3-2A1B-C024-F8986AD1FDB4}"/>
              </a:ext>
            </a:extLst>
          </p:cNvPr>
          <p:cNvSpPr/>
          <p:nvPr/>
        </p:nvSpPr>
        <p:spPr>
          <a:xfrm>
            <a:off x="3445933" y="3377847"/>
            <a:ext cx="128377" cy="118080"/>
          </a:xfrm>
          <a:prstGeom prst="ellipse">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7" name="Oval 156">
            <a:extLst>
              <a:ext uri="{FF2B5EF4-FFF2-40B4-BE49-F238E27FC236}">
                <a16:creationId xmlns:a16="http://schemas.microsoft.com/office/drawing/2014/main" id="{0632FE17-9B77-D7BA-209C-AE7A46400529}"/>
              </a:ext>
            </a:extLst>
          </p:cNvPr>
          <p:cNvSpPr/>
          <p:nvPr/>
        </p:nvSpPr>
        <p:spPr>
          <a:xfrm>
            <a:off x="3390164" y="3095677"/>
            <a:ext cx="128377" cy="118080"/>
          </a:xfrm>
          <a:prstGeom prst="ellipse">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8" name="Oval 157">
            <a:extLst>
              <a:ext uri="{FF2B5EF4-FFF2-40B4-BE49-F238E27FC236}">
                <a16:creationId xmlns:a16="http://schemas.microsoft.com/office/drawing/2014/main" id="{B7D163B4-EC07-B7C6-A56F-44CBEBC87EFB}"/>
              </a:ext>
            </a:extLst>
          </p:cNvPr>
          <p:cNvSpPr/>
          <p:nvPr/>
        </p:nvSpPr>
        <p:spPr>
          <a:xfrm>
            <a:off x="3454352" y="3132010"/>
            <a:ext cx="128377" cy="118080"/>
          </a:xfrm>
          <a:prstGeom prst="ellipse">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59" name="Oval 158">
            <a:extLst>
              <a:ext uri="{FF2B5EF4-FFF2-40B4-BE49-F238E27FC236}">
                <a16:creationId xmlns:a16="http://schemas.microsoft.com/office/drawing/2014/main" id="{B37F4686-7642-AD57-1DF7-F372C6046B8C}"/>
              </a:ext>
            </a:extLst>
          </p:cNvPr>
          <p:cNvSpPr/>
          <p:nvPr/>
        </p:nvSpPr>
        <p:spPr>
          <a:xfrm>
            <a:off x="3491635" y="3414332"/>
            <a:ext cx="128377" cy="118080"/>
          </a:xfrm>
          <a:prstGeom prst="ellipse">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0" name="Oval 159">
            <a:extLst>
              <a:ext uri="{FF2B5EF4-FFF2-40B4-BE49-F238E27FC236}">
                <a16:creationId xmlns:a16="http://schemas.microsoft.com/office/drawing/2014/main" id="{29405318-1050-0904-AC47-83838B49BD3E}"/>
              </a:ext>
            </a:extLst>
          </p:cNvPr>
          <p:cNvSpPr/>
          <p:nvPr/>
        </p:nvSpPr>
        <p:spPr>
          <a:xfrm>
            <a:off x="3323482" y="3704439"/>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1" name="Oval 160">
            <a:extLst>
              <a:ext uri="{FF2B5EF4-FFF2-40B4-BE49-F238E27FC236}">
                <a16:creationId xmlns:a16="http://schemas.microsoft.com/office/drawing/2014/main" id="{10FE65AD-EC34-6CB4-D5C1-5C1BB85C8448}"/>
              </a:ext>
            </a:extLst>
          </p:cNvPr>
          <p:cNvSpPr/>
          <p:nvPr/>
        </p:nvSpPr>
        <p:spPr>
          <a:xfrm>
            <a:off x="3382344" y="3726603"/>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2" name="Oval 161">
            <a:extLst>
              <a:ext uri="{FF2B5EF4-FFF2-40B4-BE49-F238E27FC236}">
                <a16:creationId xmlns:a16="http://schemas.microsoft.com/office/drawing/2014/main" id="{79319C29-45E5-A8F1-5D4C-1A8B375B9AE3}"/>
              </a:ext>
            </a:extLst>
          </p:cNvPr>
          <p:cNvSpPr/>
          <p:nvPr/>
        </p:nvSpPr>
        <p:spPr>
          <a:xfrm>
            <a:off x="3439849" y="3762304"/>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3" name="Oval 162">
            <a:extLst>
              <a:ext uri="{FF2B5EF4-FFF2-40B4-BE49-F238E27FC236}">
                <a16:creationId xmlns:a16="http://schemas.microsoft.com/office/drawing/2014/main" id="{356033F2-96A1-F55B-B4E1-03618E82D274}"/>
              </a:ext>
            </a:extLst>
          </p:cNvPr>
          <p:cNvSpPr/>
          <p:nvPr/>
        </p:nvSpPr>
        <p:spPr>
          <a:xfrm>
            <a:off x="3490111" y="3814013"/>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8" name="Oval 167">
            <a:extLst>
              <a:ext uri="{FF2B5EF4-FFF2-40B4-BE49-F238E27FC236}">
                <a16:creationId xmlns:a16="http://schemas.microsoft.com/office/drawing/2014/main" id="{FB5DC45E-4CEB-2527-EABC-EF003EF2BD5D}"/>
              </a:ext>
            </a:extLst>
          </p:cNvPr>
          <p:cNvSpPr/>
          <p:nvPr/>
        </p:nvSpPr>
        <p:spPr>
          <a:xfrm>
            <a:off x="3301714" y="4001981"/>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69" name="Oval 168">
            <a:extLst>
              <a:ext uri="{FF2B5EF4-FFF2-40B4-BE49-F238E27FC236}">
                <a16:creationId xmlns:a16="http://schemas.microsoft.com/office/drawing/2014/main" id="{A78623C7-AA1F-523C-7662-1E75907BC61F}"/>
              </a:ext>
            </a:extLst>
          </p:cNvPr>
          <p:cNvSpPr/>
          <p:nvPr/>
        </p:nvSpPr>
        <p:spPr>
          <a:xfrm>
            <a:off x="3360576" y="4024145"/>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0" name="Oval 169">
            <a:extLst>
              <a:ext uri="{FF2B5EF4-FFF2-40B4-BE49-F238E27FC236}">
                <a16:creationId xmlns:a16="http://schemas.microsoft.com/office/drawing/2014/main" id="{CB48E27D-05CE-511D-685F-CE38C2837F27}"/>
              </a:ext>
            </a:extLst>
          </p:cNvPr>
          <p:cNvSpPr/>
          <p:nvPr/>
        </p:nvSpPr>
        <p:spPr>
          <a:xfrm>
            <a:off x="3418081" y="4059846"/>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1" name="Oval 170">
            <a:extLst>
              <a:ext uri="{FF2B5EF4-FFF2-40B4-BE49-F238E27FC236}">
                <a16:creationId xmlns:a16="http://schemas.microsoft.com/office/drawing/2014/main" id="{DF9748BF-F283-A3CC-FB50-9FA8CF75E26A}"/>
              </a:ext>
            </a:extLst>
          </p:cNvPr>
          <p:cNvSpPr/>
          <p:nvPr/>
        </p:nvSpPr>
        <p:spPr>
          <a:xfrm>
            <a:off x="3468343" y="4111555"/>
            <a:ext cx="128377" cy="11808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2" name="Oval 171">
            <a:extLst>
              <a:ext uri="{FF2B5EF4-FFF2-40B4-BE49-F238E27FC236}">
                <a16:creationId xmlns:a16="http://schemas.microsoft.com/office/drawing/2014/main" id="{A44AC0DE-E8FA-CCF4-B32A-7EBAEC1B072D}"/>
              </a:ext>
            </a:extLst>
          </p:cNvPr>
          <p:cNvSpPr/>
          <p:nvPr/>
        </p:nvSpPr>
        <p:spPr>
          <a:xfrm>
            <a:off x="3055236" y="4291963"/>
            <a:ext cx="128377" cy="118080"/>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4" name="Oval 173">
            <a:extLst>
              <a:ext uri="{FF2B5EF4-FFF2-40B4-BE49-F238E27FC236}">
                <a16:creationId xmlns:a16="http://schemas.microsoft.com/office/drawing/2014/main" id="{7B544C59-F917-9064-758F-18ECAA037E26}"/>
              </a:ext>
            </a:extLst>
          </p:cNvPr>
          <p:cNvSpPr/>
          <p:nvPr/>
        </p:nvSpPr>
        <p:spPr>
          <a:xfrm>
            <a:off x="3103803" y="4316305"/>
            <a:ext cx="128377" cy="118080"/>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6" name="Oval 175">
            <a:extLst>
              <a:ext uri="{FF2B5EF4-FFF2-40B4-BE49-F238E27FC236}">
                <a16:creationId xmlns:a16="http://schemas.microsoft.com/office/drawing/2014/main" id="{4FFD22AA-38CD-F95E-D9FE-04CB24D1213E}"/>
              </a:ext>
            </a:extLst>
          </p:cNvPr>
          <p:cNvSpPr/>
          <p:nvPr/>
        </p:nvSpPr>
        <p:spPr>
          <a:xfrm>
            <a:off x="3161092" y="4351003"/>
            <a:ext cx="128377" cy="118080"/>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7" name="Oval 176">
            <a:extLst>
              <a:ext uri="{FF2B5EF4-FFF2-40B4-BE49-F238E27FC236}">
                <a16:creationId xmlns:a16="http://schemas.microsoft.com/office/drawing/2014/main" id="{4A7D5DF0-6111-9E42-5D3A-C7059DD87763}"/>
              </a:ext>
            </a:extLst>
          </p:cNvPr>
          <p:cNvSpPr/>
          <p:nvPr/>
        </p:nvSpPr>
        <p:spPr>
          <a:xfrm>
            <a:off x="3216558" y="4385173"/>
            <a:ext cx="128377" cy="118080"/>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8" name="Oval 177">
            <a:extLst>
              <a:ext uri="{FF2B5EF4-FFF2-40B4-BE49-F238E27FC236}">
                <a16:creationId xmlns:a16="http://schemas.microsoft.com/office/drawing/2014/main" id="{00E0CFD1-8A6A-EF51-2BA1-76D3CFA26B55}"/>
              </a:ext>
            </a:extLst>
          </p:cNvPr>
          <p:cNvSpPr/>
          <p:nvPr/>
        </p:nvSpPr>
        <p:spPr>
          <a:xfrm>
            <a:off x="3404202" y="4337176"/>
            <a:ext cx="128377" cy="118080"/>
          </a:xfrm>
          <a:prstGeom prst="ellipse">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79" name="Oval 178">
            <a:extLst>
              <a:ext uri="{FF2B5EF4-FFF2-40B4-BE49-F238E27FC236}">
                <a16:creationId xmlns:a16="http://schemas.microsoft.com/office/drawing/2014/main" id="{F1CC532C-533E-1233-C808-87E5C7956B5E}"/>
              </a:ext>
            </a:extLst>
          </p:cNvPr>
          <p:cNvSpPr/>
          <p:nvPr/>
        </p:nvSpPr>
        <p:spPr>
          <a:xfrm>
            <a:off x="3461170" y="4369664"/>
            <a:ext cx="128377" cy="118080"/>
          </a:xfrm>
          <a:prstGeom prst="ellipse">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0" name="Oval 179">
            <a:extLst>
              <a:ext uri="{FF2B5EF4-FFF2-40B4-BE49-F238E27FC236}">
                <a16:creationId xmlns:a16="http://schemas.microsoft.com/office/drawing/2014/main" id="{3A05F175-4FA5-3406-D9DC-A005BD56BFAD}"/>
              </a:ext>
            </a:extLst>
          </p:cNvPr>
          <p:cNvSpPr/>
          <p:nvPr/>
        </p:nvSpPr>
        <p:spPr>
          <a:xfrm>
            <a:off x="3261300" y="4418091"/>
            <a:ext cx="128377" cy="118080"/>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1" name="Oval 180">
            <a:extLst>
              <a:ext uri="{FF2B5EF4-FFF2-40B4-BE49-F238E27FC236}">
                <a16:creationId xmlns:a16="http://schemas.microsoft.com/office/drawing/2014/main" id="{A3A21D33-7301-7C1E-E7E1-8224CB57085F}"/>
              </a:ext>
            </a:extLst>
          </p:cNvPr>
          <p:cNvSpPr/>
          <p:nvPr/>
        </p:nvSpPr>
        <p:spPr>
          <a:xfrm>
            <a:off x="2964421" y="4601781"/>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2" name="Oval 181">
            <a:extLst>
              <a:ext uri="{FF2B5EF4-FFF2-40B4-BE49-F238E27FC236}">
                <a16:creationId xmlns:a16="http://schemas.microsoft.com/office/drawing/2014/main" id="{6D99F718-EE2F-7A28-1DF9-A68EE10735C2}"/>
              </a:ext>
            </a:extLst>
          </p:cNvPr>
          <p:cNvSpPr/>
          <p:nvPr/>
        </p:nvSpPr>
        <p:spPr>
          <a:xfrm>
            <a:off x="2992475" y="4628333"/>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3" name="Oval 182">
            <a:extLst>
              <a:ext uri="{FF2B5EF4-FFF2-40B4-BE49-F238E27FC236}">
                <a16:creationId xmlns:a16="http://schemas.microsoft.com/office/drawing/2014/main" id="{07151A74-15FE-0938-87F9-ADE3927829F5}"/>
              </a:ext>
            </a:extLst>
          </p:cNvPr>
          <p:cNvSpPr/>
          <p:nvPr/>
        </p:nvSpPr>
        <p:spPr>
          <a:xfrm>
            <a:off x="3039614" y="4660821"/>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4" name="Oval 183">
            <a:extLst>
              <a:ext uri="{FF2B5EF4-FFF2-40B4-BE49-F238E27FC236}">
                <a16:creationId xmlns:a16="http://schemas.microsoft.com/office/drawing/2014/main" id="{8E181362-74FD-B194-AAFE-93A6F69857F7}"/>
              </a:ext>
            </a:extLst>
          </p:cNvPr>
          <p:cNvSpPr/>
          <p:nvPr/>
        </p:nvSpPr>
        <p:spPr>
          <a:xfrm>
            <a:off x="3103803" y="4691829"/>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6" name="Oval 185">
            <a:extLst>
              <a:ext uri="{FF2B5EF4-FFF2-40B4-BE49-F238E27FC236}">
                <a16:creationId xmlns:a16="http://schemas.microsoft.com/office/drawing/2014/main" id="{3FD1FAE5-3B9D-3920-5ED1-BA59D42D08E2}"/>
              </a:ext>
            </a:extLst>
          </p:cNvPr>
          <p:cNvSpPr/>
          <p:nvPr/>
        </p:nvSpPr>
        <p:spPr>
          <a:xfrm>
            <a:off x="3164607" y="4733795"/>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8" name="Oval 187">
            <a:extLst>
              <a:ext uri="{FF2B5EF4-FFF2-40B4-BE49-F238E27FC236}">
                <a16:creationId xmlns:a16="http://schemas.microsoft.com/office/drawing/2014/main" id="{55F59AE0-6E6B-288D-7BEC-4673E0467263}"/>
              </a:ext>
            </a:extLst>
          </p:cNvPr>
          <p:cNvSpPr/>
          <p:nvPr/>
        </p:nvSpPr>
        <p:spPr>
          <a:xfrm>
            <a:off x="3228795" y="4774673"/>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89" name="Oval 188">
            <a:extLst>
              <a:ext uri="{FF2B5EF4-FFF2-40B4-BE49-F238E27FC236}">
                <a16:creationId xmlns:a16="http://schemas.microsoft.com/office/drawing/2014/main" id="{B44E94A8-AEDE-2E74-C935-BF998AB6CFD6}"/>
              </a:ext>
            </a:extLst>
          </p:cNvPr>
          <p:cNvSpPr/>
          <p:nvPr/>
        </p:nvSpPr>
        <p:spPr>
          <a:xfrm>
            <a:off x="3289217" y="4809909"/>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sp>
        <p:nvSpPr>
          <p:cNvPr id="190" name="Oval 189">
            <a:extLst>
              <a:ext uri="{FF2B5EF4-FFF2-40B4-BE49-F238E27FC236}">
                <a16:creationId xmlns:a16="http://schemas.microsoft.com/office/drawing/2014/main" id="{1A20DF22-0E95-DDB4-8126-9020425FFE51}"/>
              </a:ext>
            </a:extLst>
          </p:cNvPr>
          <p:cNvSpPr/>
          <p:nvPr/>
        </p:nvSpPr>
        <p:spPr>
          <a:xfrm>
            <a:off x="3353892" y="4809909"/>
            <a:ext cx="128377" cy="118080"/>
          </a:xfrm>
          <a:prstGeom prst="ellipse">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Nokia Pure Text Light"/>
              <a:ea typeface="+mn-ea"/>
              <a:cs typeface="+mn-cs"/>
            </a:endParaRPr>
          </a:p>
        </p:txBody>
      </p:sp>
      <p:pic>
        <p:nvPicPr>
          <p:cNvPr id="191" name="Picture 9" descr="C:\Users\DML - Sarah T\Desktop\21314 - Nokia Icon update March 2016\Artwork\NOKIA Network Icons - All PNGs\Gray 2 PNG Icons\ARROWS ICON 5_Gray 2_RGB.png">
            <a:extLst>
              <a:ext uri="{FF2B5EF4-FFF2-40B4-BE49-F238E27FC236}">
                <a16:creationId xmlns:a16="http://schemas.microsoft.com/office/drawing/2014/main" id="{BF5468E2-D49D-8844-9C59-0B55408AB4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3978" y="3363138"/>
            <a:ext cx="396000" cy="39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92" name="Picture 191" descr="C:\Users\DML - Sarah T\Desktop\21314 - Nokia Icon update March 2016\Artwork\NOKIA Network Icons - All PNGs\Gray 2 PNG Icons\ARROWS ICON 5_Gray 2_RGB.png">
            <a:extLst>
              <a:ext uri="{FF2B5EF4-FFF2-40B4-BE49-F238E27FC236}">
                <a16:creationId xmlns:a16="http://schemas.microsoft.com/office/drawing/2014/main" id="{D3650286-F1C1-3204-68E1-4D813331DD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0755" y="4328563"/>
            <a:ext cx="396000" cy="39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93" name="Picture 9" descr="C:\Users\DML - Sarah T\Desktop\21314 - Nokia Icon update March 2016\Artwork\NOKIA Network Icons - All PNGs\Gray 2 PNG Icons\ARROWS ICON 5_Gray 2_RGB.png">
            <a:extLst>
              <a:ext uri="{FF2B5EF4-FFF2-40B4-BE49-F238E27FC236}">
                <a16:creationId xmlns:a16="http://schemas.microsoft.com/office/drawing/2014/main" id="{54CC3721-DDE4-8D5D-09F8-51A8D05825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4139" y="3363138"/>
            <a:ext cx="396000" cy="39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94" name="Picture 9" descr="C:\Users\DML - Sarah T\Desktop\21314 - Nokia Icon update March 2016\Artwork\NOKIA Network Icons - All PNGs\Gray 2 PNG Icons\ARROWS ICON 5_Gray 2_RGB.png">
            <a:extLst>
              <a:ext uri="{FF2B5EF4-FFF2-40B4-BE49-F238E27FC236}">
                <a16:creationId xmlns:a16="http://schemas.microsoft.com/office/drawing/2014/main" id="{F0A0D0DE-0924-06E5-F5A5-4B455B9793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4139" y="4328563"/>
            <a:ext cx="396000" cy="39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95" name="Picture 67" descr="Optical line 2">
            <a:extLst>
              <a:ext uri="{FF2B5EF4-FFF2-40B4-BE49-F238E27FC236}">
                <a16:creationId xmlns:a16="http://schemas.microsoft.com/office/drawing/2014/main" id="{128D4C69-C2BF-2124-88E7-8219040613A6}"/>
              </a:ext>
            </a:extLst>
          </p:cNvPr>
          <p:cNvPicPr>
            <a:picLocks noChangeArrowheads="1"/>
          </p:cNvPicPr>
          <p:nvPr/>
        </p:nvPicPr>
        <p:blipFill>
          <a:blip r:embed="rId8"/>
          <a:srcRect/>
          <a:stretch>
            <a:fillRect/>
          </a:stretch>
        </p:blipFill>
        <p:spPr bwMode="auto">
          <a:xfrm flipV="1">
            <a:off x="5596755" y="3519165"/>
            <a:ext cx="1267384" cy="45719"/>
          </a:xfrm>
          <a:prstGeom prst="rect">
            <a:avLst/>
          </a:prstGeom>
          <a:noFill/>
          <a:ln w="9525">
            <a:noFill/>
            <a:miter lim="800000"/>
            <a:headEnd/>
            <a:tailEnd/>
          </a:ln>
        </p:spPr>
      </p:pic>
      <p:pic>
        <p:nvPicPr>
          <p:cNvPr id="196" name="Picture 67" descr="Optical line 2">
            <a:extLst>
              <a:ext uri="{FF2B5EF4-FFF2-40B4-BE49-F238E27FC236}">
                <a16:creationId xmlns:a16="http://schemas.microsoft.com/office/drawing/2014/main" id="{7D859D9F-D54B-DADE-7B76-555657DA53DB}"/>
              </a:ext>
            </a:extLst>
          </p:cNvPr>
          <p:cNvPicPr>
            <a:picLocks noChangeArrowheads="1"/>
          </p:cNvPicPr>
          <p:nvPr/>
        </p:nvPicPr>
        <p:blipFill>
          <a:blip r:embed="rId8"/>
          <a:srcRect/>
          <a:stretch>
            <a:fillRect/>
          </a:stretch>
        </p:blipFill>
        <p:spPr bwMode="auto">
          <a:xfrm flipV="1">
            <a:off x="5596755" y="4514610"/>
            <a:ext cx="1267384" cy="45719"/>
          </a:xfrm>
          <a:prstGeom prst="rect">
            <a:avLst/>
          </a:prstGeom>
          <a:noFill/>
          <a:ln w="9525">
            <a:noFill/>
            <a:miter lim="800000"/>
            <a:headEnd/>
            <a:tailEnd/>
          </a:ln>
        </p:spPr>
      </p:pic>
      <p:pic>
        <p:nvPicPr>
          <p:cNvPr id="197" name="Picture 67" descr="Optical line 2">
            <a:extLst>
              <a:ext uri="{FF2B5EF4-FFF2-40B4-BE49-F238E27FC236}">
                <a16:creationId xmlns:a16="http://schemas.microsoft.com/office/drawing/2014/main" id="{D804FA71-56E5-C6EA-4042-95E1C27290FE}"/>
              </a:ext>
            </a:extLst>
          </p:cNvPr>
          <p:cNvPicPr>
            <a:picLocks noChangeArrowheads="1"/>
          </p:cNvPicPr>
          <p:nvPr/>
        </p:nvPicPr>
        <p:blipFill>
          <a:blip r:embed="rId8"/>
          <a:srcRect/>
          <a:stretch>
            <a:fillRect/>
          </a:stretch>
        </p:blipFill>
        <p:spPr bwMode="auto">
          <a:xfrm rot="5400000">
            <a:off x="5096379" y="4010106"/>
            <a:ext cx="591196" cy="45719"/>
          </a:xfrm>
          <a:prstGeom prst="rect">
            <a:avLst/>
          </a:prstGeom>
          <a:noFill/>
          <a:ln w="9525">
            <a:noFill/>
            <a:miter lim="800000"/>
            <a:headEnd/>
            <a:tailEnd/>
          </a:ln>
        </p:spPr>
      </p:pic>
      <p:pic>
        <p:nvPicPr>
          <p:cNvPr id="198" name="Picture 67" descr="Optical line 2">
            <a:extLst>
              <a:ext uri="{FF2B5EF4-FFF2-40B4-BE49-F238E27FC236}">
                <a16:creationId xmlns:a16="http://schemas.microsoft.com/office/drawing/2014/main" id="{91B07427-3930-8493-F875-050FFD23AA33}"/>
              </a:ext>
            </a:extLst>
          </p:cNvPr>
          <p:cNvPicPr>
            <a:picLocks noChangeArrowheads="1"/>
          </p:cNvPicPr>
          <p:nvPr/>
        </p:nvPicPr>
        <p:blipFill>
          <a:blip r:embed="rId8"/>
          <a:srcRect/>
          <a:stretch>
            <a:fillRect/>
          </a:stretch>
        </p:blipFill>
        <p:spPr bwMode="auto">
          <a:xfrm rot="5400000">
            <a:off x="6766541" y="3990992"/>
            <a:ext cx="591196" cy="45719"/>
          </a:xfrm>
          <a:prstGeom prst="rect">
            <a:avLst/>
          </a:prstGeom>
          <a:noFill/>
          <a:ln w="9525">
            <a:noFill/>
            <a:miter lim="800000"/>
            <a:headEnd/>
            <a:tailEnd/>
          </a:ln>
        </p:spPr>
      </p:pic>
      <p:sp>
        <p:nvSpPr>
          <p:cNvPr id="199" name="TextBox 198">
            <a:extLst>
              <a:ext uri="{FF2B5EF4-FFF2-40B4-BE49-F238E27FC236}">
                <a16:creationId xmlns:a16="http://schemas.microsoft.com/office/drawing/2014/main" id="{D82D5BF1-94EF-E667-DC2A-3E083D1F96A2}"/>
              </a:ext>
            </a:extLst>
          </p:cNvPr>
          <p:cNvSpPr txBox="1"/>
          <p:nvPr/>
        </p:nvSpPr>
        <p:spPr>
          <a:xfrm>
            <a:off x="5684428" y="3523802"/>
            <a:ext cx="960915" cy="283906"/>
          </a:xfrm>
          <a:prstGeom prst="rect">
            <a:avLst/>
          </a:prstGeom>
          <a:noFill/>
        </p:spPr>
        <p:txBody>
          <a:bodyPr wrap="squar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en-US" sz="900" b="0" i="0" u="none" strike="noStrike" kern="1200" cap="none" spc="0" normalizeH="0" baseline="0" noProof="0">
                <a:ln>
                  <a:noFill/>
                </a:ln>
                <a:solidFill>
                  <a:srgbClr val="666666"/>
                </a:solidFill>
                <a:effectLst/>
                <a:uLnTx/>
                <a:uFillTx/>
                <a:latin typeface="Nokia Pure Text Light"/>
                <a:ea typeface="Nokia Pure Text" panose="020B0503020202020204" pitchFamily="34" charset="0"/>
                <a:cs typeface="Nokia Pure Headline Light"/>
              </a:rPr>
              <a:t>Optical service</a:t>
            </a:r>
          </a:p>
        </p:txBody>
      </p:sp>
      <p:sp>
        <p:nvSpPr>
          <p:cNvPr id="200" name="TextBox 199">
            <a:extLst>
              <a:ext uri="{FF2B5EF4-FFF2-40B4-BE49-F238E27FC236}">
                <a16:creationId xmlns:a16="http://schemas.microsoft.com/office/drawing/2014/main" id="{798044CF-5EFD-AB0C-9010-F8CD70004EE0}"/>
              </a:ext>
            </a:extLst>
          </p:cNvPr>
          <p:cNvSpPr txBox="1"/>
          <p:nvPr/>
        </p:nvSpPr>
        <p:spPr>
          <a:xfrm>
            <a:off x="5622713" y="3913595"/>
            <a:ext cx="1033549" cy="283906"/>
          </a:xfrm>
          <a:prstGeom prst="rect">
            <a:avLst/>
          </a:prstGeom>
          <a:noFill/>
        </p:spPr>
        <p:txBody>
          <a:bodyPr wrap="square" lIns="72000" tIns="72000" rIns="72000" bIns="72000" rtlCol="0">
            <a:spAutoFit/>
          </a:bodyPr>
          <a:lstStyle/>
          <a:p>
            <a:pPr marL="0" marR="0" lvl="0" indent="0" algn="l" defTabSz="457200" rtl="0" eaLnBrk="1" fontAlgn="base" latinLnBrk="0" hangingPunct="1">
              <a:lnSpc>
                <a:spcPct val="100000"/>
              </a:lnSpc>
              <a:spcBef>
                <a:spcPts val="0"/>
              </a:spcBef>
              <a:spcAft>
                <a:spcPct val="0"/>
              </a:spcAft>
              <a:buClr>
                <a:srgbClr val="001135"/>
              </a:buClr>
              <a:buSzTx/>
              <a:buFontTx/>
              <a:buNone/>
              <a:tabLst/>
              <a:defRPr/>
            </a:pPr>
            <a:r>
              <a:rPr kumimoji="0" lang="en-US" sz="900" b="1" i="0" u="none" strike="noStrike" kern="1200" cap="none" spc="0" normalizeH="0" baseline="0" noProof="0">
                <a:ln>
                  <a:noFill/>
                </a:ln>
                <a:solidFill>
                  <a:srgbClr val="666666"/>
                </a:solidFill>
                <a:effectLst/>
                <a:uLnTx/>
                <a:uFillTx/>
                <a:latin typeface="Nokia Pure Text Light"/>
                <a:ea typeface="Nokia Pure Text" panose="020B0503020202020204" pitchFamily="34" charset="0"/>
                <a:cs typeface="Nokia Pure Headline Light"/>
              </a:rPr>
              <a:t>Optical Domain </a:t>
            </a:r>
          </a:p>
        </p:txBody>
      </p:sp>
    </p:spTree>
    <p:extLst>
      <p:ext uri="{BB962C8B-B14F-4D97-AF65-F5344CB8AC3E}">
        <p14:creationId xmlns:p14="http://schemas.microsoft.com/office/powerpoint/2010/main" val="160627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D021-DED6-A08E-1F9A-C2697DE32E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A2E6A8-FDD9-26EF-4A3B-7B5E522A7269}"/>
              </a:ext>
            </a:extLst>
          </p:cNvPr>
          <p:cNvSpPr>
            <a:spLocks noGrp="1"/>
          </p:cNvSpPr>
          <p:nvPr>
            <p:ph type="body" sz="quarter" idx="12"/>
          </p:nvPr>
        </p:nvSpPr>
        <p:spPr>
          <a:xfrm>
            <a:off x="323654" y="2025159"/>
            <a:ext cx="8308800" cy="737659"/>
          </a:xfrm>
        </p:spPr>
        <p:txBody>
          <a:bodyPr/>
          <a:lstStyle/>
          <a:p>
            <a:pPr algn="ctr"/>
            <a:r>
              <a:rPr lang="en-US" sz="4400"/>
              <a:t>Q&amp;A</a:t>
            </a:r>
          </a:p>
        </p:txBody>
      </p:sp>
      <p:sp>
        <p:nvSpPr>
          <p:cNvPr id="4" name="TextBox 3">
            <a:extLst>
              <a:ext uri="{FF2B5EF4-FFF2-40B4-BE49-F238E27FC236}">
                <a16:creationId xmlns:a16="http://schemas.microsoft.com/office/drawing/2014/main" id="{9841BA0C-6D95-1CEE-C00F-B21BB74C9CD1}"/>
              </a:ext>
            </a:extLst>
          </p:cNvPr>
          <p:cNvSpPr txBox="1"/>
          <p:nvPr/>
        </p:nvSpPr>
        <p:spPr>
          <a:xfrm>
            <a:off x="939452" y="4903940"/>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3" name="TextBox 2">
            <a:extLst>
              <a:ext uri="{FF2B5EF4-FFF2-40B4-BE49-F238E27FC236}">
                <a16:creationId xmlns:a16="http://schemas.microsoft.com/office/drawing/2014/main" id="{0EAA8490-0511-F0CA-F02F-1C4E5E27803E}"/>
              </a:ext>
            </a:extLst>
          </p:cNvPr>
          <p:cNvSpPr txBox="1"/>
          <p:nvPr/>
        </p:nvSpPr>
        <p:spPr>
          <a:xfrm>
            <a:off x="995819" y="4941518"/>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Tree>
    <p:extLst>
      <p:ext uri="{BB962C8B-B14F-4D97-AF65-F5344CB8AC3E}">
        <p14:creationId xmlns:p14="http://schemas.microsoft.com/office/powerpoint/2010/main" val="120131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46342-C407-9D46-3776-75809C1F73B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39F280F-E342-CD14-523B-E32C18D55898}"/>
              </a:ext>
            </a:extLst>
          </p:cNvPr>
          <p:cNvSpPr>
            <a:spLocks noGrp="1"/>
          </p:cNvSpPr>
          <p:nvPr>
            <p:ph type="body" sz="quarter" idx="12"/>
          </p:nvPr>
        </p:nvSpPr>
        <p:spPr>
          <a:xfrm>
            <a:off x="342316" y="546466"/>
            <a:ext cx="8308800" cy="737659"/>
          </a:xfrm>
        </p:spPr>
        <p:txBody>
          <a:bodyPr/>
          <a:lstStyle/>
          <a:p>
            <a:r>
              <a:rPr lang="en-US" sz="2800"/>
              <a:t>CCCL - Cognitive Closed Control Loop: through OAM Test Based Correlation:</a:t>
            </a:r>
          </a:p>
        </p:txBody>
      </p:sp>
      <p:sp>
        <p:nvSpPr>
          <p:cNvPr id="4" name="TextBox 3">
            <a:extLst>
              <a:ext uri="{FF2B5EF4-FFF2-40B4-BE49-F238E27FC236}">
                <a16:creationId xmlns:a16="http://schemas.microsoft.com/office/drawing/2014/main" id="{400AA6EE-F048-B1CD-BA56-EB0A08E0027A}"/>
              </a:ext>
            </a:extLst>
          </p:cNvPr>
          <p:cNvSpPr txBox="1"/>
          <p:nvPr/>
        </p:nvSpPr>
        <p:spPr>
          <a:xfrm>
            <a:off x="939452" y="4903940"/>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3" name="TextBox 2">
            <a:extLst>
              <a:ext uri="{FF2B5EF4-FFF2-40B4-BE49-F238E27FC236}">
                <a16:creationId xmlns:a16="http://schemas.microsoft.com/office/drawing/2014/main" id="{F3D05984-8958-EC9A-61E0-DE826CBABBE4}"/>
              </a:ext>
            </a:extLst>
          </p:cNvPr>
          <p:cNvSpPr txBox="1"/>
          <p:nvPr/>
        </p:nvSpPr>
        <p:spPr>
          <a:xfrm>
            <a:off x="995819" y="4941518"/>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5" name="Text Placeholder 3">
            <a:extLst>
              <a:ext uri="{FF2B5EF4-FFF2-40B4-BE49-F238E27FC236}">
                <a16:creationId xmlns:a16="http://schemas.microsoft.com/office/drawing/2014/main" id="{AA1E34CA-B553-892D-F76C-A5E29A58FFFD}"/>
              </a:ext>
            </a:extLst>
          </p:cNvPr>
          <p:cNvSpPr txBox="1">
            <a:spLocks/>
          </p:cNvSpPr>
          <p:nvPr/>
        </p:nvSpPr>
        <p:spPr>
          <a:xfrm>
            <a:off x="504686" y="1699302"/>
            <a:ext cx="8308800" cy="203898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8000" indent="-468000">
              <a:lnSpc>
                <a:spcPct val="100000"/>
              </a:lnSpc>
              <a:spcBef>
                <a:spcPts val="0"/>
              </a:spcBef>
              <a:spcAft>
                <a:spcPts val="300"/>
              </a:spcAft>
              <a:buFont typeface="+mj-lt"/>
              <a:buAutoNum type="arabicPeriod"/>
            </a:pPr>
            <a:r>
              <a:rPr lang="en-US" sz="2000">
                <a:solidFill>
                  <a:schemeClr val="bg1"/>
                </a:solidFill>
              </a:rPr>
              <a:t>Problem statement</a:t>
            </a:r>
          </a:p>
          <a:p>
            <a:pPr marL="468000" indent="-468000">
              <a:lnSpc>
                <a:spcPct val="100000"/>
              </a:lnSpc>
              <a:spcBef>
                <a:spcPts val="0"/>
              </a:spcBef>
              <a:spcAft>
                <a:spcPts val="300"/>
              </a:spcAft>
              <a:buFont typeface="+mj-lt"/>
              <a:buAutoNum type="arabicPeriod"/>
            </a:pPr>
            <a:r>
              <a:rPr lang="en-US" sz="2000">
                <a:solidFill>
                  <a:schemeClr val="bg1"/>
                </a:solidFill>
              </a:rPr>
              <a:t>Architecture</a:t>
            </a:r>
          </a:p>
          <a:p>
            <a:pPr marL="468000" indent="-468000">
              <a:lnSpc>
                <a:spcPct val="100000"/>
              </a:lnSpc>
              <a:spcBef>
                <a:spcPts val="0"/>
              </a:spcBef>
              <a:spcAft>
                <a:spcPts val="300"/>
              </a:spcAft>
              <a:buFont typeface="+mj-lt"/>
              <a:buAutoNum type="arabicPeriod"/>
            </a:pPr>
            <a:r>
              <a:rPr lang="en-US" sz="2000">
                <a:solidFill>
                  <a:schemeClr val="bg1"/>
                </a:solidFill>
              </a:rPr>
              <a:t>Input data</a:t>
            </a:r>
          </a:p>
          <a:p>
            <a:pPr marL="468000" indent="-468000">
              <a:lnSpc>
                <a:spcPct val="100000"/>
              </a:lnSpc>
              <a:spcBef>
                <a:spcPts val="0"/>
              </a:spcBef>
              <a:spcAft>
                <a:spcPts val="300"/>
              </a:spcAft>
              <a:buFont typeface="+mj-lt"/>
              <a:buAutoNum type="arabicPeriod"/>
            </a:pPr>
            <a:r>
              <a:rPr lang="en-US" sz="2000">
                <a:solidFill>
                  <a:schemeClr val="bg1"/>
                </a:solidFill>
              </a:rPr>
              <a:t>ML Model details</a:t>
            </a:r>
          </a:p>
          <a:p>
            <a:pPr marL="468000" indent="-468000">
              <a:lnSpc>
                <a:spcPct val="100000"/>
              </a:lnSpc>
              <a:spcBef>
                <a:spcPts val="0"/>
              </a:spcBef>
              <a:spcAft>
                <a:spcPts val="300"/>
              </a:spcAft>
              <a:buFont typeface="+mj-lt"/>
              <a:buAutoNum type="arabicPeriod"/>
            </a:pPr>
            <a:r>
              <a:rPr lang="en-US" sz="2000">
                <a:solidFill>
                  <a:schemeClr val="bg1"/>
                </a:solidFill>
              </a:rPr>
              <a:t>Output data</a:t>
            </a:r>
          </a:p>
          <a:p>
            <a:pPr marL="468000" indent="-468000">
              <a:lnSpc>
                <a:spcPct val="100000"/>
              </a:lnSpc>
              <a:spcBef>
                <a:spcPts val="0"/>
              </a:spcBef>
              <a:spcAft>
                <a:spcPts val="300"/>
              </a:spcAft>
              <a:buFont typeface="+mj-lt"/>
              <a:buAutoNum type="arabicPeriod"/>
            </a:pPr>
            <a:r>
              <a:rPr lang="en-US" sz="2000">
                <a:solidFill>
                  <a:schemeClr val="bg1"/>
                </a:solidFill>
              </a:rPr>
              <a:t>Benefits</a:t>
            </a:r>
          </a:p>
          <a:p>
            <a:pPr marL="468000" indent="-468000">
              <a:lnSpc>
                <a:spcPct val="100000"/>
              </a:lnSpc>
              <a:spcBef>
                <a:spcPts val="0"/>
              </a:spcBef>
              <a:spcAft>
                <a:spcPts val="300"/>
              </a:spcAft>
              <a:buFont typeface="+mj-lt"/>
              <a:buAutoNum type="arabicPeriod"/>
            </a:pPr>
            <a:r>
              <a:rPr lang="en-US" sz="2000">
                <a:solidFill>
                  <a:schemeClr val="bg1"/>
                </a:solidFill>
              </a:rPr>
              <a:t>Future Evolution </a:t>
            </a:r>
          </a:p>
          <a:p>
            <a:pPr marL="468000" indent="-468000">
              <a:lnSpc>
                <a:spcPct val="100000"/>
              </a:lnSpc>
              <a:spcBef>
                <a:spcPts val="0"/>
              </a:spcBef>
              <a:spcAft>
                <a:spcPts val="300"/>
              </a:spcAft>
              <a:buFont typeface="+mj-lt"/>
              <a:buAutoNum type="arabicPeriod"/>
            </a:pPr>
            <a:endParaRPr lang="en-US" sz="2000">
              <a:solidFill>
                <a:schemeClr val="bg1"/>
              </a:solidFill>
            </a:endParaRPr>
          </a:p>
        </p:txBody>
      </p:sp>
    </p:spTree>
    <p:extLst>
      <p:ext uri="{BB962C8B-B14F-4D97-AF65-F5344CB8AC3E}">
        <p14:creationId xmlns:p14="http://schemas.microsoft.com/office/powerpoint/2010/main" val="769035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60AE-02E7-0520-9298-6876BC5102E6}"/>
              </a:ext>
            </a:extLst>
          </p:cNvPr>
          <p:cNvSpPr>
            <a:spLocks noGrp="1"/>
          </p:cNvSpPr>
          <p:nvPr>
            <p:ph type="title" idx="4294967295"/>
          </p:nvPr>
        </p:nvSpPr>
        <p:spPr>
          <a:xfrm>
            <a:off x="0" y="-993775"/>
            <a:ext cx="7886700" cy="993775"/>
          </a:xfrm>
          <a:prstGeom prst="rect">
            <a:avLst/>
          </a:prstGeom>
        </p:spPr>
        <p:txBody>
          <a:bodyPr anchor="b"/>
          <a:lstStyle/>
          <a:p>
            <a:r>
              <a:rPr lang="en-US"/>
              <a:t>End frame</a:t>
            </a:r>
          </a:p>
        </p:txBody>
      </p:sp>
    </p:spTree>
    <p:extLst>
      <p:ext uri="{BB962C8B-B14F-4D97-AF65-F5344CB8AC3E}">
        <p14:creationId xmlns:p14="http://schemas.microsoft.com/office/powerpoint/2010/main" val="293359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417531" y="396000"/>
            <a:ext cx="8308800" cy="342000"/>
          </a:xfrm>
        </p:spPr>
        <p:txBody>
          <a:bodyPr/>
          <a:lstStyle/>
          <a:p>
            <a:r>
              <a:rPr lang="en-US"/>
              <a:t>Problem Statement</a:t>
            </a:r>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8" name="Rectangle 2">
            <a:extLst>
              <a:ext uri="{FF2B5EF4-FFF2-40B4-BE49-F238E27FC236}">
                <a16:creationId xmlns:a16="http://schemas.microsoft.com/office/drawing/2014/main" id="{ED971B0D-5440-4658-8A8A-71FB71E84118}"/>
              </a:ext>
            </a:extLst>
          </p:cNvPr>
          <p:cNvSpPr>
            <a:spLocks noGrp="1" noChangeArrowheads="1"/>
          </p:cNvSpPr>
          <p:nvPr>
            <p:ph type="body" sz="quarter" idx="15"/>
          </p:nvPr>
        </p:nvSpPr>
        <p:spPr bwMode="auto">
          <a:xfrm>
            <a:off x="417531" y="1249114"/>
            <a:ext cx="733245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rPr>
              <a:t>Manual failure analysis is time-consuming and inconsistent.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rPr>
              <a:t>Need to automate correlation across </a:t>
            </a:r>
            <a:r>
              <a:rPr kumimoji="0" lang="en-US" altLang="en-US" sz="1600" b="1" i="0" u="none" strike="noStrike" cap="none" normalizeH="0" baseline="0">
                <a:ln>
                  <a:noFill/>
                </a:ln>
                <a:solidFill>
                  <a:schemeClr val="tx1"/>
                </a:solidFill>
                <a:effectLst/>
              </a:rPr>
              <a:t>DM, IGP, and Event data</a:t>
            </a:r>
            <a:r>
              <a:rPr kumimoji="0" lang="en-US" altLang="en-US" sz="16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rPr>
              <a:t>Objective: Identify </a:t>
            </a:r>
            <a:r>
              <a:rPr kumimoji="0" lang="en-US" altLang="en-US" sz="1600" b="1" i="0" u="none" strike="noStrike" cap="none" normalizeH="0" baseline="0">
                <a:ln>
                  <a:noFill/>
                </a:ln>
                <a:solidFill>
                  <a:schemeClr val="tx1"/>
                </a:solidFill>
                <a:effectLst/>
              </a:rPr>
              <a:t>why</a:t>
            </a:r>
            <a:r>
              <a:rPr kumimoji="0" lang="en-US" altLang="en-US" sz="1600" b="0" i="0" u="none" strike="noStrike" cap="none" normalizeH="0" baseline="0">
                <a:ln>
                  <a:noFill/>
                </a:ln>
                <a:solidFill>
                  <a:schemeClr val="tx1"/>
                </a:solidFill>
                <a:effectLst/>
              </a:rPr>
              <a:t> a DM test failed and </a:t>
            </a:r>
            <a:r>
              <a:rPr kumimoji="0" lang="en-US" altLang="en-US" sz="1600" b="1" i="0" u="none" strike="noStrike" cap="none" normalizeH="0" baseline="0">
                <a:ln>
                  <a:noFill/>
                </a:ln>
                <a:solidFill>
                  <a:schemeClr val="tx1"/>
                </a:solidFill>
                <a:effectLst/>
              </a:rPr>
              <a:t>which IGP link</a:t>
            </a:r>
            <a:r>
              <a:rPr kumimoji="0" lang="en-US" altLang="en-US" sz="1600" b="0" i="0" u="none" strike="noStrike" cap="none" normalizeH="0" baseline="0">
                <a:ln>
                  <a:noFill/>
                </a:ln>
                <a:solidFill>
                  <a:schemeClr val="tx1"/>
                </a:solidFill>
                <a:effectLst/>
              </a:rPr>
              <a:t> was responsible.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rPr>
              <a:t>Use ML to highlight </a:t>
            </a:r>
            <a:r>
              <a:rPr kumimoji="0" lang="en-US" altLang="en-US" sz="1600" b="1" i="0" u="none" strike="noStrike" cap="none" normalizeH="0" baseline="0">
                <a:ln>
                  <a:noFill/>
                </a:ln>
                <a:solidFill>
                  <a:schemeClr val="tx1"/>
                </a:solidFill>
                <a:effectLst/>
              </a:rPr>
              <a:t>abnormal delay behavior</a:t>
            </a:r>
            <a:r>
              <a:rPr kumimoji="0" lang="en-US" altLang="en-US" sz="1600" b="0" i="0" u="none" strike="noStrike" cap="none" normalizeH="0" baseline="0">
                <a:ln>
                  <a:noFill/>
                </a:ln>
                <a:solidFill>
                  <a:schemeClr val="tx1"/>
                </a:solidFill>
                <a:effectLst/>
              </a:rPr>
              <a:t>.</a:t>
            </a:r>
          </a:p>
        </p:txBody>
      </p:sp>
    </p:spTree>
    <p:extLst>
      <p:ext uri="{BB962C8B-B14F-4D97-AF65-F5344CB8AC3E}">
        <p14:creationId xmlns:p14="http://schemas.microsoft.com/office/powerpoint/2010/main" val="229961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39B1A0-0C28-2D75-A630-0EE343A2FC10}"/>
              </a:ext>
            </a:extLst>
          </p:cNvPr>
          <p:cNvSpPr>
            <a:spLocks noGrp="1"/>
          </p:cNvSpPr>
          <p:nvPr>
            <p:ph type="body" sz="quarter" idx="15"/>
          </p:nvPr>
        </p:nvSpPr>
        <p:spPr>
          <a:xfrm>
            <a:off x="417338" y="1076241"/>
            <a:ext cx="8308800" cy="3539180"/>
          </a:xfrm>
        </p:spPr>
        <p:txBody>
          <a:bodyPr lIns="0" tIns="0" rIns="0" bIns="0" anchor="t"/>
          <a:lstStyle/>
          <a:p>
            <a:r>
              <a:rPr lang="en-GB" b="1"/>
              <a:t>What it means</a:t>
            </a:r>
            <a:endParaRPr lang="en-GB"/>
          </a:p>
          <a:p>
            <a:r>
              <a:rPr lang="en-GB" b="1">
                <a:ea typeface="+mn-lt"/>
                <a:cs typeface="+mn-lt"/>
              </a:rPr>
              <a:t>A system that can observe the network, think using AI/ML, take action, and verify the result automatically.</a:t>
            </a:r>
            <a:endParaRPr lang="en-GB"/>
          </a:p>
          <a:p>
            <a:endParaRPr lang="en-GB" b="1"/>
          </a:p>
          <a:p>
            <a:endParaRPr lang="en-GB" b="1"/>
          </a:p>
          <a:p>
            <a:endParaRPr lang="en-GB"/>
          </a:p>
        </p:txBody>
      </p:sp>
      <p:graphicFrame>
        <p:nvGraphicFramePr>
          <p:cNvPr id="6" name="Table 5">
            <a:extLst>
              <a:ext uri="{FF2B5EF4-FFF2-40B4-BE49-F238E27FC236}">
                <a16:creationId xmlns:a16="http://schemas.microsoft.com/office/drawing/2014/main" id="{A09818EC-ED35-2933-9074-7C5E94DC40A3}"/>
              </a:ext>
            </a:extLst>
          </p:cNvPr>
          <p:cNvGraphicFramePr>
            <a:graphicFrameLocks noGrp="1"/>
          </p:cNvGraphicFramePr>
          <p:nvPr>
            <p:extLst>
              <p:ext uri="{D42A27DB-BD31-4B8C-83A1-F6EECF244321}">
                <p14:modId xmlns:p14="http://schemas.microsoft.com/office/powerpoint/2010/main" val="1403158010"/>
              </p:ext>
            </p:extLst>
          </p:nvPr>
        </p:nvGraphicFramePr>
        <p:xfrm>
          <a:off x="825938" y="1711462"/>
          <a:ext cx="7491600" cy="2667518"/>
        </p:xfrm>
        <a:graphic>
          <a:graphicData uri="http://schemas.openxmlformats.org/drawingml/2006/table">
            <a:tbl>
              <a:tblPr bandRow="1">
                <a:tableStyleId>{69012ECD-51FC-41F1-AA8D-1B2483CD663E}</a:tableStyleId>
              </a:tblPr>
              <a:tblGrid>
                <a:gridCol w="2497200">
                  <a:extLst>
                    <a:ext uri="{9D8B030D-6E8A-4147-A177-3AD203B41FA5}">
                      <a16:colId xmlns:a16="http://schemas.microsoft.com/office/drawing/2014/main" val="1442814930"/>
                    </a:ext>
                  </a:extLst>
                </a:gridCol>
                <a:gridCol w="2497200">
                  <a:extLst>
                    <a:ext uri="{9D8B030D-6E8A-4147-A177-3AD203B41FA5}">
                      <a16:colId xmlns:a16="http://schemas.microsoft.com/office/drawing/2014/main" val="2560971330"/>
                    </a:ext>
                  </a:extLst>
                </a:gridCol>
                <a:gridCol w="2497200">
                  <a:extLst>
                    <a:ext uri="{9D8B030D-6E8A-4147-A177-3AD203B41FA5}">
                      <a16:colId xmlns:a16="http://schemas.microsoft.com/office/drawing/2014/main" val="1900951596"/>
                    </a:ext>
                  </a:extLst>
                </a:gridCol>
              </a:tblGrid>
              <a:tr h="532189">
                <a:tc>
                  <a:txBody>
                    <a:bodyPr/>
                    <a:lstStyle/>
                    <a:p>
                      <a:pPr>
                        <a:buNone/>
                      </a:pPr>
                      <a:r>
                        <a:rPr lang="en-GB" b="1"/>
                        <a:t>Step</a:t>
                      </a:r>
                      <a:endParaRPr lang="en-GB"/>
                    </a:p>
                  </a:txBody>
                  <a:tcPr anchor="ctr">
                    <a:lnL>
                      <a:noFill/>
                    </a:lnL>
                    <a:lnR>
                      <a:noFill/>
                    </a:lnR>
                    <a:lnT>
                      <a:noFill/>
                    </a:lnT>
                    <a:lnB>
                      <a:noFill/>
                    </a:lnB>
                    <a:noFill/>
                  </a:tcPr>
                </a:tc>
                <a:tc>
                  <a:txBody>
                    <a:bodyPr/>
                    <a:lstStyle/>
                    <a:p>
                      <a:pPr>
                        <a:buNone/>
                      </a:pPr>
                      <a:r>
                        <a:rPr lang="en-GB" b="1"/>
                        <a:t>What Happens</a:t>
                      </a:r>
                      <a:endParaRPr lang="en-GB"/>
                    </a:p>
                  </a:txBody>
                  <a:tcPr anchor="ctr">
                    <a:lnL>
                      <a:noFill/>
                    </a:lnL>
                    <a:lnR>
                      <a:noFill/>
                    </a:lnR>
                    <a:lnT>
                      <a:noFill/>
                    </a:lnT>
                    <a:lnB>
                      <a:noFill/>
                    </a:lnB>
                    <a:noFill/>
                  </a:tcPr>
                </a:tc>
                <a:tc>
                  <a:txBody>
                    <a:bodyPr/>
                    <a:lstStyle/>
                    <a:p>
                      <a:pPr>
                        <a:buNone/>
                      </a:pPr>
                      <a:r>
                        <a:rPr lang="en-GB" b="1"/>
                        <a:t>Network Example</a:t>
                      </a:r>
                      <a:endParaRPr lang="en-GB"/>
                    </a:p>
                  </a:txBody>
                  <a:tcPr anchor="ctr">
                    <a:lnL>
                      <a:noFill/>
                    </a:lnL>
                    <a:lnR>
                      <a:noFill/>
                    </a:lnR>
                    <a:lnT>
                      <a:noFill/>
                    </a:lnT>
                    <a:lnB>
                      <a:noFill/>
                    </a:lnB>
                    <a:noFill/>
                  </a:tcPr>
                </a:tc>
                <a:extLst>
                  <a:ext uri="{0D108BD9-81ED-4DB2-BD59-A6C34878D82A}">
                    <a16:rowId xmlns:a16="http://schemas.microsoft.com/office/drawing/2014/main" val="157531545"/>
                  </a:ext>
                </a:extLst>
              </a:tr>
              <a:tr h="565991">
                <a:tc>
                  <a:txBody>
                    <a:bodyPr/>
                    <a:lstStyle/>
                    <a:p>
                      <a:pPr>
                        <a:buNone/>
                      </a:pPr>
                      <a:r>
                        <a:rPr lang="en-GB" b="1"/>
                        <a:t>Observe</a:t>
                      </a:r>
                      <a:endParaRPr lang="en-GB"/>
                    </a:p>
                  </a:txBody>
                  <a:tcPr anchor="ctr">
                    <a:lnL>
                      <a:noFill/>
                    </a:lnL>
                    <a:lnR>
                      <a:noFill/>
                    </a:lnR>
                    <a:lnT>
                      <a:noFill/>
                    </a:lnT>
                    <a:lnB>
                      <a:noFill/>
                    </a:lnB>
                    <a:noFill/>
                  </a:tcPr>
                </a:tc>
                <a:tc>
                  <a:txBody>
                    <a:bodyPr/>
                    <a:lstStyle/>
                    <a:p>
                      <a:pPr>
                        <a:buNone/>
                      </a:pPr>
                      <a:r>
                        <a:rPr lang="en-GB"/>
                        <a:t>OAM collects stats</a:t>
                      </a:r>
                    </a:p>
                  </a:txBody>
                  <a:tcPr anchor="ctr">
                    <a:lnL>
                      <a:noFill/>
                    </a:lnL>
                    <a:lnR>
                      <a:noFill/>
                    </a:lnR>
                    <a:lnT>
                      <a:noFill/>
                    </a:lnT>
                    <a:lnB>
                      <a:noFill/>
                    </a:lnB>
                    <a:noFill/>
                  </a:tcPr>
                </a:tc>
                <a:tc>
                  <a:txBody>
                    <a:bodyPr/>
                    <a:lstStyle/>
                    <a:p>
                      <a:pPr>
                        <a:buNone/>
                      </a:pPr>
                      <a:r>
                        <a:rPr lang="en-GB"/>
                        <a:t>Delay, loss, jitter from SAP1 → SAP2</a:t>
                      </a:r>
                    </a:p>
                  </a:txBody>
                  <a:tcPr anchor="ctr">
                    <a:lnL>
                      <a:noFill/>
                    </a:lnL>
                    <a:lnR>
                      <a:noFill/>
                    </a:lnR>
                    <a:lnT>
                      <a:noFill/>
                    </a:lnT>
                    <a:lnB>
                      <a:noFill/>
                    </a:lnB>
                    <a:noFill/>
                  </a:tcPr>
                </a:tc>
                <a:extLst>
                  <a:ext uri="{0D108BD9-81ED-4DB2-BD59-A6C34878D82A}">
                    <a16:rowId xmlns:a16="http://schemas.microsoft.com/office/drawing/2014/main" val="613296983"/>
                  </a:ext>
                </a:extLst>
              </a:tr>
              <a:tr h="565991">
                <a:tc>
                  <a:txBody>
                    <a:bodyPr/>
                    <a:lstStyle/>
                    <a:p>
                      <a:pPr>
                        <a:buNone/>
                      </a:pPr>
                      <a:r>
                        <a:rPr lang="en-GB" b="1"/>
                        <a:t>Analyze</a:t>
                      </a:r>
                      <a:endParaRPr lang="en-GB" err="1"/>
                    </a:p>
                  </a:txBody>
                  <a:tcPr anchor="ctr">
                    <a:lnL>
                      <a:noFill/>
                    </a:lnL>
                    <a:lnR>
                      <a:noFill/>
                    </a:lnR>
                    <a:lnT>
                      <a:noFill/>
                    </a:lnT>
                    <a:lnB>
                      <a:noFill/>
                    </a:lnB>
                    <a:noFill/>
                  </a:tcPr>
                </a:tc>
                <a:tc>
                  <a:txBody>
                    <a:bodyPr/>
                    <a:lstStyle/>
                    <a:p>
                      <a:pPr>
                        <a:buNone/>
                      </a:pPr>
                      <a:r>
                        <a:rPr lang="en-GB"/>
                        <a:t>ML detects anomaly / root cause</a:t>
                      </a:r>
                    </a:p>
                  </a:txBody>
                  <a:tcPr anchor="ctr">
                    <a:lnL>
                      <a:noFill/>
                    </a:lnL>
                    <a:lnR>
                      <a:noFill/>
                    </a:lnR>
                    <a:lnT>
                      <a:noFill/>
                    </a:lnT>
                    <a:lnB>
                      <a:noFill/>
                    </a:lnB>
                    <a:noFill/>
                  </a:tcPr>
                </a:tc>
                <a:tc>
                  <a:txBody>
                    <a:bodyPr/>
                    <a:lstStyle/>
                    <a:p>
                      <a:pPr>
                        <a:buNone/>
                      </a:pPr>
                      <a:r>
                        <a:rPr lang="en-GB"/>
                        <a:t>Abnormal delay on IGP-2</a:t>
                      </a:r>
                    </a:p>
                  </a:txBody>
                  <a:tcPr anchor="ctr">
                    <a:lnL>
                      <a:noFill/>
                    </a:lnL>
                    <a:lnR>
                      <a:noFill/>
                    </a:lnR>
                    <a:lnT>
                      <a:noFill/>
                    </a:lnT>
                    <a:lnB>
                      <a:noFill/>
                    </a:lnB>
                    <a:noFill/>
                  </a:tcPr>
                </a:tc>
                <a:extLst>
                  <a:ext uri="{0D108BD9-81ED-4DB2-BD59-A6C34878D82A}">
                    <a16:rowId xmlns:a16="http://schemas.microsoft.com/office/drawing/2014/main" val="2013457273"/>
                  </a:ext>
                </a:extLst>
              </a:tr>
              <a:tr h="334449">
                <a:tc>
                  <a:txBody>
                    <a:bodyPr/>
                    <a:lstStyle/>
                    <a:p>
                      <a:pPr>
                        <a:buNone/>
                      </a:pPr>
                      <a:r>
                        <a:rPr lang="en-GB" b="1"/>
                        <a:t>Decide</a:t>
                      </a:r>
                      <a:endParaRPr lang="en-GB"/>
                    </a:p>
                  </a:txBody>
                  <a:tcPr anchor="ctr">
                    <a:lnL>
                      <a:noFill/>
                    </a:lnL>
                    <a:lnR>
                      <a:noFill/>
                    </a:lnR>
                    <a:lnT>
                      <a:noFill/>
                    </a:lnT>
                    <a:lnB>
                      <a:noFill/>
                    </a:lnB>
                    <a:noFill/>
                  </a:tcPr>
                </a:tc>
                <a:tc>
                  <a:txBody>
                    <a:bodyPr/>
                    <a:lstStyle/>
                    <a:p>
                      <a:pPr>
                        <a:buNone/>
                      </a:pPr>
                      <a:r>
                        <a:rPr lang="en-GB"/>
                        <a:t>AI selects best action</a:t>
                      </a:r>
                    </a:p>
                  </a:txBody>
                  <a:tcPr anchor="ctr">
                    <a:lnL>
                      <a:noFill/>
                    </a:lnL>
                    <a:lnR>
                      <a:noFill/>
                    </a:lnR>
                    <a:lnT>
                      <a:noFill/>
                    </a:lnT>
                    <a:lnB>
                      <a:noFill/>
                    </a:lnB>
                    <a:noFill/>
                  </a:tcPr>
                </a:tc>
                <a:tc>
                  <a:txBody>
                    <a:bodyPr/>
                    <a:lstStyle/>
                    <a:p>
                      <a:pPr>
                        <a:buNone/>
                      </a:pPr>
                      <a:r>
                        <a:rPr lang="en-GB"/>
                        <a:t>Reroute traffic / flag link</a:t>
                      </a:r>
                    </a:p>
                  </a:txBody>
                  <a:tcPr anchor="ctr">
                    <a:lnL>
                      <a:noFill/>
                    </a:lnL>
                    <a:lnR>
                      <a:noFill/>
                    </a:lnR>
                    <a:lnT>
                      <a:noFill/>
                    </a:lnT>
                    <a:lnB>
                      <a:noFill/>
                    </a:lnB>
                    <a:noFill/>
                  </a:tcPr>
                </a:tc>
                <a:extLst>
                  <a:ext uri="{0D108BD9-81ED-4DB2-BD59-A6C34878D82A}">
                    <a16:rowId xmlns:a16="http://schemas.microsoft.com/office/drawing/2014/main" val="1832665371"/>
                  </a:ext>
                </a:extLst>
              </a:tr>
              <a:tr h="334449">
                <a:tc>
                  <a:txBody>
                    <a:bodyPr/>
                    <a:lstStyle/>
                    <a:p>
                      <a:pPr>
                        <a:buNone/>
                      </a:pPr>
                      <a:r>
                        <a:rPr lang="en-GB" b="1"/>
                        <a:t>Act</a:t>
                      </a:r>
                      <a:endParaRPr lang="en-GB"/>
                    </a:p>
                  </a:txBody>
                  <a:tcPr anchor="ctr">
                    <a:lnL>
                      <a:noFill/>
                    </a:lnL>
                    <a:lnR>
                      <a:noFill/>
                    </a:lnR>
                    <a:lnT>
                      <a:noFill/>
                    </a:lnT>
                    <a:lnB>
                      <a:noFill/>
                    </a:lnB>
                    <a:noFill/>
                  </a:tcPr>
                </a:tc>
                <a:tc>
                  <a:txBody>
                    <a:bodyPr/>
                    <a:lstStyle/>
                    <a:p>
                      <a:pPr>
                        <a:buNone/>
                      </a:pPr>
                      <a:r>
                        <a:rPr lang="en-GB"/>
                        <a:t>Control action executed</a:t>
                      </a:r>
                    </a:p>
                  </a:txBody>
                  <a:tcPr anchor="ctr">
                    <a:lnL>
                      <a:noFill/>
                    </a:lnL>
                    <a:lnR>
                      <a:noFill/>
                    </a:lnR>
                    <a:lnT>
                      <a:noFill/>
                    </a:lnT>
                    <a:lnB>
                      <a:noFill/>
                    </a:lnB>
                    <a:noFill/>
                  </a:tcPr>
                </a:tc>
                <a:tc>
                  <a:txBody>
                    <a:bodyPr/>
                    <a:lstStyle/>
                    <a:p>
                      <a:pPr>
                        <a:buNone/>
                      </a:pPr>
                      <a:r>
                        <a:rPr lang="en-GB"/>
                        <a:t>Switch from LSP-1 to LSP-2</a:t>
                      </a:r>
                    </a:p>
                  </a:txBody>
                  <a:tcPr anchor="ctr">
                    <a:lnL>
                      <a:noFill/>
                    </a:lnL>
                    <a:lnR>
                      <a:noFill/>
                    </a:lnR>
                    <a:lnT>
                      <a:noFill/>
                    </a:lnT>
                    <a:lnB>
                      <a:noFill/>
                    </a:lnB>
                    <a:noFill/>
                  </a:tcPr>
                </a:tc>
                <a:extLst>
                  <a:ext uri="{0D108BD9-81ED-4DB2-BD59-A6C34878D82A}">
                    <a16:rowId xmlns:a16="http://schemas.microsoft.com/office/drawing/2014/main" val="2540545724"/>
                  </a:ext>
                </a:extLst>
              </a:tr>
              <a:tr h="334449">
                <a:tc>
                  <a:txBody>
                    <a:bodyPr/>
                    <a:lstStyle/>
                    <a:p>
                      <a:pPr>
                        <a:buNone/>
                      </a:pPr>
                      <a:r>
                        <a:rPr lang="en-GB" b="1"/>
                        <a:t>Verify</a:t>
                      </a:r>
                      <a:endParaRPr lang="en-GB"/>
                    </a:p>
                  </a:txBody>
                  <a:tcPr anchor="ctr">
                    <a:lnL>
                      <a:noFill/>
                    </a:lnL>
                    <a:lnR>
                      <a:noFill/>
                    </a:lnR>
                    <a:lnT>
                      <a:noFill/>
                    </a:lnT>
                    <a:lnB>
                      <a:noFill/>
                    </a:lnB>
                    <a:noFill/>
                  </a:tcPr>
                </a:tc>
                <a:tc>
                  <a:txBody>
                    <a:bodyPr/>
                    <a:lstStyle/>
                    <a:p>
                      <a:pPr>
                        <a:buNone/>
                      </a:pPr>
                      <a:r>
                        <a:rPr lang="en-GB"/>
                        <a:t>OAM rechecks performance</a:t>
                      </a:r>
                    </a:p>
                  </a:txBody>
                  <a:tcPr anchor="ctr">
                    <a:lnL>
                      <a:noFill/>
                    </a:lnL>
                    <a:lnR>
                      <a:noFill/>
                    </a:lnR>
                    <a:lnT>
                      <a:noFill/>
                    </a:lnT>
                    <a:lnB>
                      <a:noFill/>
                    </a:lnB>
                    <a:noFill/>
                  </a:tcPr>
                </a:tc>
                <a:tc>
                  <a:txBody>
                    <a:bodyPr/>
                    <a:lstStyle/>
                    <a:p>
                      <a:pPr>
                        <a:buNone/>
                      </a:pPr>
                      <a:r>
                        <a:rPr lang="en-GB"/>
                        <a:t>Delay back to normal</a:t>
                      </a:r>
                    </a:p>
                  </a:txBody>
                  <a:tcPr anchor="ctr">
                    <a:lnL>
                      <a:noFill/>
                    </a:lnL>
                    <a:lnR>
                      <a:noFill/>
                    </a:lnR>
                    <a:lnT>
                      <a:noFill/>
                    </a:lnT>
                    <a:lnB>
                      <a:noFill/>
                    </a:lnB>
                    <a:noFill/>
                  </a:tcPr>
                </a:tc>
                <a:extLst>
                  <a:ext uri="{0D108BD9-81ED-4DB2-BD59-A6C34878D82A}">
                    <a16:rowId xmlns:a16="http://schemas.microsoft.com/office/drawing/2014/main" val="39825050"/>
                  </a:ext>
                </a:extLst>
              </a:tr>
            </a:tbl>
          </a:graphicData>
        </a:graphic>
      </p:graphicFrame>
      <p:sp>
        <p:nvSpPr>
          <p:cNvPr id="3" name="TextBox 2">
            <a:extLst>
              <a:ext uri="{FF2B5EF4-FFF2-40B4-BE49-F238E27FC236}">
                <a16:creationId xmlns:a16="http://schemas.microsoft.com/office/drawing/2014/main" id="{8BB76B4A-71E4-0AFB-86E0-0B40DA9E0817}"/>
              </a:ext>
            </a:extLst>
          </p:cNvPr>
          <p:cNvSpPr txBox="1"/>
          <p:nvPr/>
        </p:nvSpPr>
        <p:spPr>
          <a:xfrm>
            <a:off x="1968126" y="213005"/>
            <a:ext cx="5207224" cy="461665"/>
          </a:xfrm>
          <a:prstGeom prst="rect">
            <a:avLst/>
          </a:prstGeom>
          <a:noFill/>
          <a:ln>
            <a:noFill/>
          </a:ln>
        </p:spPr>
        <p:txBody>
          <a:bodyPr wrap="square">
            <a:spAutoFit/>
          </a:bodyPr>
          <a:lstStyle/>
          <a:p>
            <a:r>
              <a:rPr lang="en-GB" sz="2400" b="1">
                <a:latin typeface="+mj-lt"/>
              </a:rPr>
              <a:t>Cognitive Closed Control Loop (CCCL)</a:t>
            </a:r>
            <a:endParaRPr lang="en-US" sz="2400">
              <a:latin typeface="+mj-lt"/>
            </a:endParaRPr>
          </a:p>
        </p:txBody>
      </p:sp>
    </p:spTree>
    <p:extLst>
      <p:ext uri="{BB962C8B-B14F-4D97-AF65-F5344CB8AC3E}">
        <p14:creationId xmlns:p14="http://schemas.microsoft.com/office/powerpoint/2010/main" val="120394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417531" y="253191"/>
            <a:ext cx="8308800" cy="342000"/>
          </a:xfrm>
        </p:spPr>
        <p:txBody>
          <a:bodyPr/>
          <a:lstStyle/>
          <a:p>
            <a:r>
              <a:rPr lang="en-US"/>
              <a:t>Architecture</a:t>
            </a:r>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pic>
        <p:nvPicPr>
          <p:cNvPr id="4" name="Picture 3">
            <a:extLst>
              <a:ext uri="{FF2B5EF4-FFF2-40B4-BE49-F238E27FC236}">
                <a16:creationId xmlns:a16="http://schemas.microsoft.com/office/drawing/2014/main" id="{E3B5814B-B839-4863-B906-B25132104370}"/>
              </a:ext>
            </a:extLst>
          </p:cNvPr>
          <p:cNvPicPr>
            <a:picLocks noChangeAspect="1"/>
          </p:cNvPicPr>
          <p:nvPr/>
        </p:nvPicPr>
        <p:blipFill>
          <a:blip r:embed="rId3"/>
          <a:stretch>
            <a:fillRect/>
          </a:stretch>
        </p:blipFill>
        <p:spPr>
          <a:xfrm>
            <a:off x="1558447" y="595191"/>
            <a:ext cx="5857654" cy="3982230"/>
          </a:xfrm>
          <a:prstGeom prst="rect">
            <a:avLst/>
          </a:prstGeom>
        </p:spPr>
      </p:pic>
    </p:spTree>
    <p:extLst>
      <p:ext uri="{BB962C8B-B14F-4D97-AF65-F5344CB8AC3E}">
        <p14:creationId xmlns:p14="http://schemas.microsoft.com/office/powerpoint/2010/main" val="426340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7AB2343-5A84-883E-095E-C871B45180C5}"/>
              </a:ext>
            </a:extLst>
          </p:cNvPr>
          <p:cNvGraphicFramePr>
            <a:graphicFrameLocks noGrp="1"/>
          </p:cNvGraphicFramePr>
          <p:nvPr>
            <p:extLst>
              <p:ext uri="{D42A27DB-BD31-4B8C-83A1-F6EECF244321}">
                <p14:modId xmlns:p14="http://schemas.microsoft.com/office/powerpoint/2010/main" val="3414768441"/>
              </p:ext>
            </p:extLst>
          </p:nvPr>
        </p:nvGraphicFramePr>
        <p:xfrm>
          <a:off x="573308" y="665718"/>
          <a:ext cx="7655015" cy="3634740"/>
        </p:xfrm>
        <a:graphic>
          <a:graphicData uri="http://schemas.openxmlformats.org/drawingml/2006/table">
            <a:tbl>
              <a:tblPr bandRow="1">
                <a:tableStyleId>{69012ECD-51FC-41F1-AA8D-1B2483CD663E}</a:tableStyleId>
              </a:tblPr>
              <a:tblGrid>
                <a:gridCol w="1531003">
                  <a:extLst>
                    <a:ext uri="{9D8B030D-6E8A-4147-A177-3AD203B41FA5}">
                      <a16:colId xmlns:a16="http://schemas.microsoft.com/office/drawing/2014/main" val="446191898"/>
                    </a:ext>
                  </a:extLst>
                </a:gridCol>
                <a:gridCol w="1531003">
                  <a:extLst>
                    <a:ext uri="{9D8B030D-6E8A-4147-A177-3AD203B41FA5}">
                      <a16:colId xmlns:a16="http://schemas.microsoft.com/office/drawing/2014/main" val="3888267627"/>
                    </a:ext>
                  </a:extLst>
                </a:gridCol>
                <a:gridCol w="1531003">
                  <a:extLst>
                    <a:ext uri="{9D8B030D-6E8A-4147-A177-3AD203B41FA5}">
                      <a16:colId xmlns:a16="http://schemas.microsoft.com/office/drawing/2014/main" val="3191217080"/>
                    </a:ext>
                  </a:extLst>
                </a:gridCol>
                <a:gridCol w="1531003">
                  <a:extLst>
                    <a:ext uri="{9D8B030D-6E8A-4147-A177-3AD203B41FA5}">
                      <a16:colId xmlns:a16="http://schemas.microsoft.com/office/drawing/2014/main" val="3664136305"/>
                    </a:ext>
                  </a:extLst>
                </a:gridCol>
                <a:gridCol w="1531003">
                  <a:extLst>
                    <a:ext uri="{9D8B030D-6E8A-4147-A177-3AD203B41FA5}">
                      <a16:colId xmlns:a16="http://schemas.microsoft.com/office/drawing/2014/main" val="1420487911"/>
                    </a:ext>
                  </a:extLst>
                </a:gridCol>
              </a:tblGrid>
              <a:tr h="0">
                <a:tc>
                  <a:txBody>
                    <a:bodyPr/>
                    <a:lstStyle/>
                    <a:p>
                      <a:pPr>
                        <a:buNone/>
                      </a:pPr>
                      <a:r>
                        <a:rPr lang="en-GB" b="1"/>
                        <a:t>OAM Stat</a:t>
                      </a:r>
                      <a:endParaRPr lang="en-GB"/>
                    </a:p>
                  </a:txBody>
                  <a:tcPr anchor="ctr">
                    <a:lnL>
                      <a:noFill/>
                    </a:lnL>
                    <a:lnR>
                      <a:noFill/>
                    </a:lnR>
                    <a:lnT>
                      <a:noFill/>
                    </a:lnT>
                    <a:lnB>
                      <a:noFill/>
                    </a:lnB>
                    <a:noFill/>
                  </a:tcPr>
                </a:tc>
                <a:tc>
                  <a:txBody>
                    <a:bodyPr/>
                    <a:lstStyle/>
                    <a:p>
                      <a:pPr>
                        <a:buNone/>
                      </a:pPr>
                      <a:r>
                        <a:rPr lang="en-GB" b="1"/>
                        <a:t>What it Means</a:t>
                      </a:r>
                      <a:endParaRPr lang="en-GB"/>
                    </a:p>
                  </a:txBody>
                  <a:tcPr anchor="ctr">
                    <a:lnL>
                      <a:noFill/>
                    </a:lnL>
                    <a:lnR>
                      <a:noFill/>
                    </a:lnR>
                    <a:lnT>
                      <a:noFill/>
                    </a:lnT>
                    <a:lnB>
                      <a:noFill/>
                    </a:lnB>
                    <a:noFill/>
                  </a:tcPr>
                </a:tc>
                <a:tc>
                  <a:txBody>
                    <a:bodyPr/>
                    <a:lstStyle/>
                    <a:p>
                      <a:pPr>
                        <a:buNone/>
                      </a:pPr>
                      <a:r>
                        <a:rPr lang="en-GB" b="1"/>
                        <a:t>Supervised ML Example</a:t>
                      </a:r>
                      <a:endParaRPr lang="en-GB"/>
                    </a:p>
                  </a:txBody>
                  <a:tcPr anchor="ctr">
                    <a:lnL>
                      <a:noFill/>
                    </a:lnL>
                    <a:lnR>
                      <a:noFill/>
                    </a:lnR>
                    <a:lnT>
                      <a:noFill/>
                    </a:lnT>
                    <a:lnB>
                      <a:noFill/>
                    </a:lnB>
                    <a:noFill/>
                  </a:tcPr>
                </a:tc>
                <a:tc>
                  <a:txBody>
                    <a:bodyPr/>
                    <a:lstStyle/>
                    <a:p>
                      <a:pPr>
                        <a:buNone/>
                      </a:pPr>
                      <a:r>
                        <a:rPr lang="en-GB" b="1"/>
                        <a:t>Unsupervised ML Example</a:t>
                      </a:r>
                      <a:endParaRPr lang="en-GB"/>
                    </a:p>
                  </a:txBody>
                  <a:tcPr anchor="ctr">
                    <a:lnL>
                      <a:noFill/>
                    </a:lnL>
                    <a:lnR>
                      <a:noFill/>
                    </a:lnR>
                    <a:lnT>
                      <a:noFill/>
                    </a:lnT>
                    <a:lnB>
                      <a:noFill/>
                    </a:lnB>
                    <a:noFill/>
                  </a:tcPr>
                </a:tc>
                <a:tc>
                  <a:txBody>
                    <a:bodyPr/>
                    <a:lstStyle/>
                    <a:p>
                      <a:pPr>
                        <a:buNone/>
                      </a:pPr>
                      <a:r>
                        <a:rPr lang="en-GB" b="1"/>
                        <a:t>Simple Network Example</a:t>
                      </a:r>
                      <a:endParaRPr lang="en-GB"/>
                    </a:p>
                  </a:txBody>
                  <a:tcPr anchor="ctr">
                    <a:lnL>
                      <a:noFill/>
                    </a:lnL>
                    <a:lnR>
                      <a:noFill/>
                    </a:lnR>
                    <a:lnT>
                      <a:noFill/>
                    </a:lnT>
                    <a:lnB>
                      <a:noFill/>
                    </a:lnB>
                    <a:noFill/>
                  </a:tcPr>
                </a:tc>
                <a:extLst>
                  <a:ext uri="{0D108BD9-81ED-4DB2-BD59-A6C34878D82A}">
                    <a16:rowId xmlns:a16="http://schemas.microsoft.com/office/drawing/2014/main" val="498977379"/>
                  </a:ext>
                </a:extLst>
              </a:tr>
              <a:tr h="0">
                <a:tc>
                  <a:txBody>
                    <a:bodyPr/>
                    <a:lstStyle/>
                    <a:p>
                      <a:pPr>
                        <a:buNone/>
                      </a:pPr>
                      <a:r>
                        <a:rPr lang="en-GB" b="1"/>
                        <a:t>Latency</a:t>
                      </a:r>
                      <a:endParaRPr lang="en-GB"/>
                    </a:p>
                  </a:txBody>
                  <a:tcPr anchor="ctr">
                    <a:lnL>
                      <a:noFill/>
                    </a:lnL>
                    <a:lnR>
                      <a:noFill/>
                    </a:lnR>
                    <a:lnT>
                      <a:noFill/>
                    </a:lnT>
                    <a:lnB>
                      <a:noFill/>
                    </a:lnB>
                    <a:noFill/>
                  </a:tcPr>
                </a:tc>
                <a:tc>
                  <a:txBody>
                    <a:bodyPr/>
                    <a:lstStyle/>
                    <a:p>
                      <a:pPr>
                        <a:buNone/>
                      </a:pPr>
                      <a:r>
                        <a:rPr lang="en-GB"/>
                        <a:t>Time from A → B</a:t>
                      </a:r>
                    </a:p>
                  </a:txBody>
                  <a:tcPr anchor="ctr">
                    <a:lnL>
                      <a:noFill/>
                    </a:lnL>
                    <a:lnR>
                      <a:noFill/>
                    </a:lnR>
                    <a:lnT>
                      <a:noFill/>
                    </a:lnT>
                    <a:lnB>
                      <a:noFill/>
                    </a:lnB>
                    <a:noFill/>
                  </a:tcPr>
                </a:tc>
                <a:tc>
                  <a:txBody>
                    <a:bodyPr/>
                    <a:lstStyle/>
                    <a:p>
                      <a:pPr>
                        <a:buNone/>
                      </a:pPr>
                      <a:r>
                        <a:rPr lang="en-GB"/>
                        <a:t>Classify as Normal / Congested</a:t>
                      </a:r>
                    </a:p>
                  </a:txBody>
                  <a:tcPr anchor="ctr">
                    <a:lnL>
                      <a:noFill/>
                    </a:lnL>
                    <a:lnR>
                      <a:noFill/>
                    </a:lnR>
                    <a:lnT>
                      <a:noFill/>
                    </a:lnT>
                    <a:lnB>
                      <a:noFill/>
                    </a:lnB>
                    <a:noFill/>
                  </a:tcPr>
                </a:tc>
                <a:tc>
                  <a:txBody>
                    <a:bodyPr/>
                    <a:lstStyle/>
                    <a:p>
                      <a:pPr>
                        <a:buNone/>
                      </a:pPr>
                      <a:r>
                        <a:rPr lang="en-GB"/>
                        <a:t>Detect sudden delay spike</a:t>
                      </a:r>
                    </a:p>
                  </a:txBody>
                  <a:tcPr anchor="ctr">
                    <a:lnL>
                      <a:noFill/>
                    </a:lnL>
                    <a:lnR>
                      <a:noFill/>
                    </a:lnR>
                    <a:lnT>
                      <a:noFill/>
                    </a:lnT>
                    <a:lnB>
                      <a:noFill/>
                    </a:lnB>
                    <a:noFill/>
                  </a:tcPr>
                </a:tc>
                <a:tc>
                  <a:txBody>
                    <a:bodyPr/>
                    <a:lstStyle/>
                    <a:p>
                      <a:pPr>
                        <a:buNone/>
                      </a:pPr>
                      <a:r>
                        <a:rPr lang="en-GB"/>
                        <a:t>Link delay jumps from 10 ms → 80 ms</a:t>
                      </a:r>
                    </a:p>
                  </a:txBody>
                  <a:tcPr anchor="ctr">
                    <a:lnL>
                      <a:noFill/>
                    </a:lnL>
                    <a:lnR>
                      <a:noFill/>
                    </a:lnR>
                    <a:lnT>
                      <a:noFill/>
                    </a:lnT>
                    <a:lnB>
                      <a:noFill/>
                    </a:lnB>
                    <a:noFill/>
                  </a:tcPr>
                </a:tc>
                <a:extLst>
                  <a:ext uri="{0D108BD9-81ED-4DB2-BD59-A6C34878D82A}">
                    <a16:rowId xmlns:a16="http://schemas.microsoft.com/office/drawing/2014/main" val="4029775591"/>
                  </a:ext>
                </a:extLst>
              </a:tr>
              <a:tr h="0">
                <a:tc>
                  <a:txBody>
                    <a:bodyPr/>
                    <a:lstStyle/>
                    <a:p>
                      <a:pPr>
                        <a:buNone/>
                      </a:pPr>
                      <a:r>
                        <a:rPr lang="en-GB" b="1"/>
                        <a:t>Jitter</a:t>
                      </a:r>
                      <a:endParaRPr lang="en-GB"/>
                    </a:p>
                  </a:txBody>
                  <a:tcPr anchor="ctr">
                    <a:lnL>
                      <a:noFill/>
                    </a:lnL>
                    <a:lnR>
                      <a:noFill/>
                    </a:lnR>
                    <a:lnT>
                      <a:noFill/>
                    </a:lnT>
                    <a:lnB>
                      <a:noFill/>
                    </a:lnB>
                    <a:noFill/>
                  </a:tcPr>
                </a:tc>
                <a:tc>
                  <a:txBody>
                    <a:bodyPr/>
                    <a:lstStyle/>
                    <a:p>
                      <a:pPr>
                        <a:buNone/>
                      </a:pPr>
                      <a:r>
                        <a:rPr lang="en-GB"/>
                        <a:t>Delay variation</a:t>
                      </a:r>
                    </a:p>
                  </a:txBody>
                  <a:tcPr anchor="ctr">
                    <a:lnL>
                      <a:noFill/>
                    </a:lnL>
                    <a:lnR>
                      <a:noFill/>
                    </a:lnR>
                    <a:lnT>
                      <a:noFill/>
                    </a:lnT>
                    <a:lnB>
                      <a:noFill/>
                    </a:lnB>
                    <a:noFill/>
                  </a:tcPr>
                </a:tc>
                <a:tc>
                  <a:txBody>
                    <a:bodyPr/>
                    <a:lstStyle/>
                    <a:p>
                      <a:pPr>
                        <a:buNone/>
                      </a:pPr>
                      <a:r>
                        <a:rPr lang="en-GB"/>
                        <a:t>Predict voice quality issue</a:t>
                      </a:r>
                    </a:p>
                  </a:txBody>
                  <a:tcPr anchor="ctr">
                    <a:lnL>
                      <a:noFill/>
                    </a:lnL>
                    <a:lnR>
                      <a:noFill/>
                    </a:lnR>
                    <a:lnT>
                      <a:noFill/>
                    </a:lnT>
                    <a:lnB>
                      <a:noFill/>
                    </a:lnB>
                    <a:noFill/>
                  </a:tcPr>
                </a:tc>
                <a:tc>
                  <a:txBody>
                    <a:bodyPr/>
                    <a:lstStyle/>
                    <a:p>
                      <a:pPr>
                        <a:buNone/>
                      </a:pPr>
                      <a:r>
                        <a:rPr lang="en-GB"/>
                        <a:t>Detect unstable delay pattern</a:t>
                      </a:r>
                    </a:p>
                  </a:txBody>
                  <a:tcPr anchor="ctr">
                    <a:lnL>
                      <a:noFill/>
                    </a:lnL>
                    <a:lnR>
                      <a:noFill/>
                    </a:lnR>
                    <a:lnT>
                      <a:noFill/>
                    </a:lnT>
                    <a:lnB>
                      <a:noFill/>
                    </a:lnB>
                    <a:noFill/>
                  </a:tcPr>
                </a:tc>
                <a:tc>
                  <a:txBody>
                    <a:bodyPr/>
                    <a:lstStyle/>
                    <a:p>
                      <a:pPr>
                        <a:buNone/>
                      </a:pPr>
                      <a:r>
                        <a:rPr lang="en-GB"/>
                        <a:t>VoIP calls sound broken</a:t>
                      </a:r>
                    </a:p>
                  </a:txBody>
                  <a:tcPr anchor="ctr">
                    <a:lnL>
                      <a:noFill/>
                    </a:lnL>
                    <a:lnR>
                      <a:noFill/>
                    </a:lnR>
                    <a:lnT>
                      <a:noFill/>
                    </a:lnT>
                    <a:lnB>
                      <a:noFill/>
                    </a:lnB>
                    <a:noFill/>
                  </a:tcPr>
                </a:tc>
                <a:extLst>
                  <a:ext uri="{0D108BD9-81ED-4DB2-BD59-A6C34878D82A}">
                    <a16:rowId xmlns:a16="http://schemas.microsoft.com/office/drawing/2014/main" val="3378637361"/>
                  </a:ext>
                </a:extLst>
              </a:tr>
              <a:tr h="0">
                <a:tc>
                  <a:txBody>
                    <a:bodyPr/>
                    <a:lstStyle/>
                    <a:p>
                      <a:pPr>
                        <a:buNone/>
                      </a:pPr>
                      <a:r>
                        <a:rPr lang="en-GB" b="1"/>
                        <a:t>Packet Loss</a:t>
                      </a:r>
                      <a:endParaRPr lang="en-GB"/>
                    </a:p>
                  </a:txBody>
                  <a:tcPr anchor="ctr">
                    <a:lnL>
                      <a:noFill/>
                    </a:lnL>
                    <a:lnR>
                      <a:noFill/>
                    </a:lnR>
                    <a:lnT>
                      <a:noFill/>
                    </a:lnT>
                    <a:lnB>
                      <a:noFill/>
                    </a:lnB>
                    <a:noFill/>
                  </a:tcPr>
                </a:tc>
                <a:tc>
                  <a:txBody>
                    <a:bodyPr/>
                    <a:lstStyle/>
                    <a:p>
                      <a:pPr>
                        <a:buNone/>
                      </a:pPr>
                      <a:r>
                        <a:rPr lang="en-GB"/>
                        <a:t>Missing packets</a:t>
                      </a:r>
                    </a:p>
                  </a:txBody>
                  <a:tcPr anchor="ctr">
                    <a:lnL>
                      <a:noFill/>
                    </a:lnL>
                    <a:lnR>
                      <a:noFill/>
                    </a:lnR>
                    <a:lnT>
                      <a:noFill/>
                    </a:lnT>
                    <a:lnB>
                      <a:noFill/>
                    </a:lnB>
                    <a:noFill/>
                  </a:tcPr>
                </a:tc>
                <a:tc>
                  <a:txBody>
                    <a:bodyPr/>
                    <a:lstStyle/>
                    <a:p>
                      <a:pPr>
                        <a:buNone/>
                      </a:pPr>
                      <a:r>
                        <a:rPr lang="en-GB"/>
                        <a:t>Classify link fault</a:t>
                      </a:r>
                    </a:p>
                  </a:txBody>
                  <a:tcPr anchor="ctr">
                    <a:lnL>
                      <a:noFill/>
                    </a:lnL>
                    <a:lnR>
                      <a:noFill/>
                    </a:lnR>
                    <a:lnT>
                      <a:noFill/>
                    </a:lnT>
                    <a:lnB>
                      <a:noFill/>
                    </a:lnB>
                    <a:noFill/>
                  </a:tcPr>
                </a:tc>
                <a:tc>
                  <a:txBody>
                    <a:bodyPr/>
                    <a:lstStyle/>
                    <a:p>
                      <a:pPr>
                        <a:buNone/>
                      </a:pPr>
                      <a:r>
                        <a:rPr lang="en-GB"/>
                        <a:t>Detect abnormal loss pattern</a:t>
                      </a:r>
                    </a:p>
                  </a:txBody>
                  <a:tcPr anchor="ctr">
                    <a:lnL>
                      <a:noFill/>
                    </a:lnL>
                    <a:lnR>
                      <a:noFill/>
                    </a:lnR>
                    <a:lnT>
                      <a:noFill/>
                    </a:lnT>
                    <a:lnB>
                      <a:noFill/>
                    </a:lnB>
                    <a:noFill/>
                  </a:tcPr>
                </a:tc>
                <a:tc>
                  <a:txBody>
                    <a:bodyPr/>
                    <a:lstStyle/>
                    <a:p>
                      <a:pPr>
                        <a:buNone/>
                      </a:pPr>
                      <a:r>
                        <a:rPr lang="en-GB"/>
                        <a:t>Packets dropped during peak traffic</a:t>
                      </a:r>
                    </a:p>
                  </a:txBody>
                  <a:tcPr anchor="ctr">
                    <a:lnL>
                      <a:noFill/>
                    </a:lnL>
                    <a:lnR>
                      <a:noFill/>
                    </a:lnR>
                    <a:lnT>
                      <a:noFill/>
                    </a:lnT>
                    <a:lnB>
                      <a:noFill/>
                    </a:lnB>
                    <a:noFill/>
                  </a:tcPr>
                </a:tc>
                <a:extLst>
                  <a:ext uri="{0D108BD9-81ED-4DB2-BD59-A6C34878D82A}">
                    <a16:rowId xmlns:a16="http://schemas.microsoft.com/office/drawing/2014/main" val="2007886295"/>
                  </a:ext>
                </a:extLst>
              </a:tr>
              <a:tr h="0">
                <a:tc>
                  <a:txBody>
                    <a:bodyPr/>
                    <a:lstStyle/>
                    <a:p>
                      <a:pPr>
                        <a:buNone/>
                      </a:pPr>
                      <a:r>
                        <a:rPr lang="en-GB" b="1"/>
                        <a:t>Throughput</a:t>
                      </a:r>
                      <a:endParaRPr lang="en-GB"/>
                    </a:p>
                  </a:txBody>
                  <a:tcPr anchor="ctr">
                    <a:lnL>
                      <a:noFill/>
                    </a:lnL>
                    <a:lnR>
                      <a:noFill/>
                    </a:lnR>
                    <a:lnT>
                      <a:noFill/>
                    </a:lnT>
                    <a:lnB>
                      <a:noFill/>
                    </a:lnB>
                    <a:noFill/>
                  </a:tcPr>
                </a:tc>
                <a:tc>
                  <a:txBody>
                    <a:bodyPr/>
                    <a:lstStyle/>
                    <a:p>
                      <a:pPr>
                        <a:buNone/>
                      </a:pPr>
                      <a:r>
                        <a:rPr lang="en-GB"/>
                        <a:t>Actual data speed</a:t>
                      </a:r>
                    </a:p>
                  </a:txBody>
                  <a:tcPr anchor="ctr">
                    <a:lnL>
                      <a:noFill/>
                    </a:lnL>
                    <a:lnR>
                      <a:noFill/>
                    </a:lnR>
                    <a:lnT>
                      <a:noFill/>
                    </a:lnT>
                    <a:lnB>
                      <a:noFill/>
                    </a:lnB>
                    <a:noFill/>
                  </a:tcPr>
                </a:tc>
                <a:tc>
                  <a:txBody>
                    <a:bodyPr/>
                    <a:lstStyle/>
                    <a:p>
                      <a:pPr>
                        <a:buNone/>
                      </a:pPr>
                      <a:r>
                        <a:rPr lang="en-GB"/>
                        <a:t>Predict SLA violation</a:t>
                      </a:r>
                    </a:p>
                  </a:txBody>
                  <a:tcPr anchor="ctr">
                    <a:lnL>
                      <a:noFill/>
                    </a:lnL>
                    <a:lnR>
                      <a:noFill/>
                    </a:lnR>
                    <a:lnT>
                      <a:noFill/>
                    </a:lnT>
                    <a:lnB>
                      <a:noFill/>
                    </a:lnB>
                    <a:noFill/>
                  </a:tcPr>
                </a:tc>
                <a:tc>
                  <a:txBody>
                    <a:bodyPr/>
                    <a:lstStyle/>
                    <a:p>
                      <a:pPr>
                        <a:buNone/>
                      </a:pPr>
                      <a:r>
                        <a:rPr lang="en-GB"/>
                        <a:t>Detect performance degradation</a:t>
                      </a:r>
                    </a:p>
                  </a:txBody>
                  <a:tcPr anchor="ctr">
                    <a:lnL>
                      <a:noFill/>
                    </a:lnL>
                    <a:lnR>
                      <a:noFill/>
                    </a:lnR>
                    <a:lnT>
                      <a:noFill/>
                    </a:lnT>
                    <a:lnB>
                      <a:noFill/>
                    </a:lnB>
                    <a:noFill/>
                  </a:tcPr>
                </a:tc>
                <a:tc>
                  <a:txBody>
                    <a:bodyPr/>
                    <a:lstStyle/>
                    <a:p>
                      <a:pPr>
                        <a:buNone/>
                      </a:pPr>
                      <a:r>
                        <a:rPr lang="en-GB"/>
                        <a:t>1 Gbps link delivering only 400 Mbps</a:t>
                      </a:r>
                    </a:p>
                  </a:txBody>
                  <a:tcPr anchor="ctr">
                    <a:lnL>
                      <a:noFill/>
                    </a:lnL>
                    <a:lnR>
                      <a:noFill/>
                    </a:lnR>
                    <a:lnT>
                      <a:noFill/>
                    </a:lnT>
                    <a:lnB>
                      <a:noFill/>
                    </a:lnB>
                    <a:noFill/>
                  </a:tcPr>
                </a:tc>
                <a:extLst>
                  <a:ext uri="{0D108BD9-81ED-4DB2-BD59-A6C34878D82A}">
                    <a16:rowId xmlns:a16="http://schemas.microsoft.com/office/drawing/2014/main" val="1310310299"/>
                  </a:ext>
                </a:extLst>
              </a:tr>
              <a:tr h="0">
                <a:tc>
                  <a:txBody>
                    <a:bodyPr/>
                    <a:lstStyle/>
                    <a:p>
                      <a:pPr>
                        <a:buNone/>
                      </a:pPr>
                      <a:r>
                        <a:rPr lang="en-GB" b="1"/>
                        <a:t>Availability</a:t>
                      </a:r>
                      <a:endParaRPr lang="en-GB"/>
                    </a:p>
                  </a:txBody>
                  <a:tcPr anchor="ctr">
                    <a:lnL>
                      <a:noFill/>
                    </a:lnL>
                    <a:lnR>
                      <a:noFill/>
                    </a:lnR>
                    <a:lnT>
                      <a:noFill/>
                    </a:lnT>
                    <a:lnB>
                      <a:noFill/>
                    </a:lnB>
                    <a:noFill/>
                  </a:tcPr>
                </a:tc>
                <a:tc>
                  <a:txBody>
                    <a:bodyPr/>
                    <a:lstStyle/>
                    <a:p>
                      <a:pPr>
                        <a:buNone/>
                      </a:pPr>
                      <a:r>
                        <a:rPr lang="en-GB"/>
                        <a:t>Link up/down time</a:t>
                      </a:r>
                    </a:p>
                  </a:txBody>
                  <a:tcPr anchor="ctr">
                    <a:lnL>
                      <a:noFill/>
                    </a:lnL>
                    <a:lnR>
                      <a:noFill/>
                    </a:lnR>
                    <a:lnT>
                      <a:noFill/>
                    </a:lnT>
                    <a:lnB>
                      <a:noFill/>
                    </a:lnB>
                    <a:noFill/>
                  </a:tcPr>
                </a:tc>
                <a:tc>
                  <a:txBody>
                    <a:bodyPr/>
                    <a:lstStyle/>
                    <a:p>
                      <a:pPr>
                        <a:buNone/>
                      </a:pPr>
                      <a:r>
                        <a:rPr lang="en-GB"/>
                        <a:t>Classify link down event</a:t>
                      </a:r>
                    </a:p>
                  </a:txBody>
                  <a:tcPr anchor="ctr">
                    <a:lnL>
                      <a:noFill/>
                    </a:lnL>
                    <a:lnR>
                      <a:noFill/>
                    </a:lnR>
                    <a:lnT>
                      <a:noFill/>
                    </a:lnT>
                    <a:lnB>
                      <a:noFill/>
                    </a:lnB>
                    <a:noFill/>
                  </a:tcPr>
                </a:tc>
                <a:tc>
                  <a:txBody>
                    <a:bodyPr/>
                    <a:lstStyle/>
                    <a:p>
                      <a:pPr>
                        <a:buNone/>
                      </a:pPr>
                      <a:r>
                        <a:rPr lang="en-GB"/>
                        <a:t>Detect rare outage</a:t>
                      </a:r>
                    </a:p>
                  </a:txBody>
                  <a:tcPr anchor="ctr">
                    <a:lnL>
                      <a:noFill/>
                    </a:lnL>
                    <a:lnR>
                      <a:noFill/>
                    </a:lnR>
                    <a:lnT>
                      <a:noFill/>
                    </a:lnT>
                    <a:lnB>
                      <a:noFill/>
                    </a:lnB>
                    <a:noFill/>
                  </a:tcPr>
                </a:tc>
                <a:tc>
                  <a:txBody>
                    <a:bodyPr/>
                    <a:lstStyle/>
                    <a:p>
                      <a:pPr>
                        <a:buNone/>
                      </a:pPr>
                      <a:r>
                        <a:rPr lang="en-GB"/>
                        <a:t>Link goes down for 5 minutes</a:t>
                      </a:r>
                    </a:p>
                  </a:txBody>
                  <a:tcPr anchor="ctr">
                    <a:lnL>
                      <a:noFill/>
                    </a:lnL>
                    <a:lnR>
                      <a:noFill/>
                    </a:lnR>
                    <a:lnT>
                      <a:noFill/>
                    </a:lnT>
                    <a:lnB>
                      <a:noFill/>
                    </a:lnB>
                    <a:noFill/>
                  </a:tcPr>
                </a:tc>
                <a:extLst>
                  <a:ext uri="{0D108BD9-81ED-4DB2-BD59-A6C34878D82A}">
                    <a16:rowId xmlns:a16="http://schemas.microsoft.com/office/drawing/2014/main" val="864921035"/>
                  </a:ext>
                </a:extLst>
              </a:tr>
            </a:tbl>
          </a:graphicData>
        </a:graphic>
      </p:graphicFrame>
    </p:spTree>
    <p:extLst>
      <p:ext uri="{BB962C8B-B14F-4D97-AF65-F5344CB8AC3E}">
        <p14:creationId xmlns:p14="http://schemas.microsoft.com/office/powerpoint/2010/main" val="256640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18C52-6583-01C5-7E77-A5D762EBFC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82DF9F-FC6E-02BB-D6F5-E187712A1088}"/>
              </a:ext>
            </a:extLst>
          </p:cNvPr>
          <p:cNvSpPr>
            <a:spLocks noGrp="1"/>
          </p:cNvSpPr>
          <p:nvPr>
            <p:ph type="body" sz="quarter" idx="12"/>
          </p:nvPr>
        </p:nvSpPr>
        <p:spPr>
          <a:xfrm>
            <a:off x="323655" y="1834091"/>
            <a:ext cx="8308800" cy="737659"/>
          </a:xfrm>
        </p:spPr>
        <p:txBody>
          <a:bodyPr/>
          <a:lstStyle/>
          <a:p>
            <a:r>
              <a:rPr lang="en-US" sz="4400"/>
              <a:t>Implementation Details</a:t>
            </a:r>
          </a:p>
        </p:txBody>
      </p:sp>
      <p:sp>
        <p:nvSpPr>
          <p:cNvPr id="4" name="TextBox 3">
            <a:extLst>
              <a:ext uri="{FF2B5EF4-FFF2-40B4-BE49-F238E27FC236}">
                <a16:creationId xmlns:a16="http://schemas.microsoft.com/office/drawing/2014/main" id="{E6F7E4F9-BF18-F1E6-A415-C828FE7CB5D2}"/>
              </a:ext>
            </a:extLst>
          </p:cNvPr>
          <p:cNvSpPr txBox="1"/>
          <p:nvPr/>
        </p:nvSpPr>
        <p:spPr>
          <a:xfrm>
            <a:off x="939452" y="4903940"/>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
        <p:nvSpPr>
          <p:cNvPr id="3" name="TextBox 2">
            <a:extLst>
              <a:ext uri="{FF2B5EF4-FFF2-40B4-BE49-F238E27FC236}">
                <a16:creationId xmlns:a16="http://schemas.microsoft.com/office/drawing/2014/main" id="{0D0C6115-3B12-30B2-D350-4D89033EA4FB}"/>
              </a:ext>
            </a:extLst>
          </p:cNvPr>
          <p:cNvSpPr txBox="1"/>
          <p:nvPr/>
        </p:nvSpPr>
        <p:spPr>
          <a:xfrm>
            <a:off x="995819" y="4941518"/>
            <a:ext cx="0" cy="0"/>
          </a:xfrm>
          <a:prstGeom prst="rect">
            <a:avLst/>
          </a:prstGeom>
          <a:noFill/>
          <a:ln>
            <a:noFill/>
          </a:ln>
        </p:spPr>
        <p:txBody>
          <a:bodyPr wrap="none" lIns="0" tIns="0" rIns="0" bIns="0" rtlCol="0">
            <a:noAutofit/>
          </a:bodyPr>
          <a:lstStyle/>
          <a:p>
            <a:pPr marL="0" marR="0" lvl="0" indent="0" algn="l" defTabSz="180000" rtl="0" eaLnBrk="1" fontAlgn="auto" latinLnBrk="0" hangingPunct="1">
              <a:lnSpc>
                <a:spcPct val="100000"/>
              </a:lnSpc>
              <a:spcBef>
                <a:spcPts val="0"/>
              </a:spcBef>
              <a:spcAft>
                <a:spcPts val="0"/>
              </a:spcAft>
              <a:buClrTx/>
              <a:buSzTx/>
              <a:buFont typeface="+mj-lt"/>
              <a:buNone/>
              <a:tabLst>
                <a:tab pos="180000" algn="l"/>
              </a:tabLst>
              <a:defRPr/>
            </a:pPr>
            <a:endParaRPr kumimoji="0" lang="en-US" sz="1200" b="0" i="0" u="none" strike="noStrike" kern="1200" cap="none" spc="0" normalizeH="0" baseline="0" noProof="0">
              <a:ln>
                <a:noFill/>
              </a:ln>
              <a:solidFill>
                <a:srgbClr val="001135"/>
              </a:solidFill>
              <a:effectLst/>
              <a:uLnTx/>
              <a:uFillTx/>
              <a:latin typeface="Nokia Pure Text Light"/>
              <a:ea typeface="+mn-ea"/>
              <a:cs typeface="+mn-cs"/>
            </a:endParaRPr>
          </a:p>
        </p:txBody>
      </p:sp>
    </p:spTree>
    <p:extLst>
      <p:ext uri="{BB962C8B-B14F-4D97-AF65-F5344CB8AC3E}">
        <p14:creationId xmlns:p14="http://schemas.microsoft.com/office/powerpoint/2010/main" val="176093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9C7932-0500-4B36-B4CA-C3A0B4F09A07}"/>
              </a:ext>
            </a:extLst>
          </p:cNvPr>
          <p:cNvSpPr>
            <a:spLocks noGrp="1"/>
          </p:cNvSpPr>
          <p:nvPr>
            <p:ph type="title"/>
          </p:nvPr>
        </p:nvSpPr>
        <p:spPr>
          <a:xfrm>
            <a:off x="417531" y="396000"/>
            <a:ext cx="8308800" cy="342000"/>
          </a:xfrm>
        </p:spPr>
        <p:txBody>
          <a:bodyPr/>
          <a:lstStyle/>
          <a:p>
            <a:r>
              <a:rPr lang="en-IN"/>
              <a:t>Platform Used – Nokia Machine Learning Platform (NMLP) </a:t>
            </a:r>
            <a:endParaRPr lang="en-US"/>
          </a:p>
        </p:txBody>
      </p:sp>
      <p:sp>
        <p:nvSpPr>
          <p:cNvPr id="2" name="Text Placeholder 1">
            <a:extLst>
              <a:ext uri="{FF2B5EF4-FFF2-40B4-BE49-F238E27FC236}">
                <a16:creationId xmlns:a16="http://schemas.microsoft.com/office/drawing/2014/main" id="{2506B55B-E18D-E99D-8A87-6191068B32C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0D5450D9-B6B1-DDA8-F3F5-D003A8F2187F}"/>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3" name="Rectangle 1">
            <a:extLst>
              <a:ext uri="{FF2B5EF4-FFF2-40B4-BE49-F238E27FC236}">
                <a16:creationId xmlns:a16="http://schemas.microsoft.com/office/drawing/2014/main" id="{8CCDE1A1-C248-4166-B8DF-56E35219DD8C}"/>
              </a:ext>
            </a:extLst>
          </p:cNvPr>
          <p:cNvSpPr>
            <a:spLocks noGrp="1" noChangeArrowheads="1"/>
          </p:cNvSpPr>
          <p:nvPr>
            <p:ph type="body" sz="quarter" idx="15"/>
          </p:nvPr>
        </p:nvSpPr>
        <p:spPr bwMode="auto">
          <a:xfrm>
            <a:off x="257335" y="1065005"/>
            <a:ext cx="8629192"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SzTx/>
              <a:buFontTx/>
              <a:buChar char="•"/>
            </a:pPr>
            <a:r>
              <a:rPr lang="en-US"/>
              <a:t> The Enterprise Platform for R&amp;D Machine Learning &amp; AI within Nokia. </a:t>
            </a:r>
          </a:p>
          <a:p>
            <a:pPr defTabSz="914400" eaLnBrk="0" fontAlgn="base" hangingPunct="0">
              <a:spcBef>
                <a:spcPct val="0"/>
              </a:spcBef>
              <a:spcAft>
                <a:spcPct val="0"/>
              </a:spcAft>
              <a:buSzTx/>
              <a:buFontTx/>
              <a:buChar char="•"/>
            </a:pPr>
            <a:r>
              <a:rPr lang="en-US"/>
              <a:t> Supports the full model development lifecycle.</a:t>
            </a:r>
          </a:p>
          <a:p>
            <a:endParaRPr lang="en-IN" b="1"/>
          </a:p>
          <a:p>
            <a:r>
              <a:rPr lang="en-IN" b="1"/>
              <a:t>Key Features &amp; Capabilities:</a:t>
            </a:r>
            <a:endParaRPr lang="en-IN"/>
          </a:p>
          <a:p>
            <a:pPr marL="171450" indent="-171450">
              <a:buFont typeface="Arial" panose="020B0604020202020204" pitchFamily="34" charset="0"/>
              <a:buChar char="•"/>
            </a:pPr>
            <a:r>
              <a:rPr lang="en-IN" b="1"/>
              <a:t>Unified Development:</a:t>
            </a:r>
            <a:r>
              <a:rPr lang="en-IN"/>
              <a:t> </a:t>
            </a:r>
            <a:r>
              <a:rPr lang="en-IN" err="1"/>
              <a:t>Jupyter</a:t>
            </a:r>
            <a:r>
              <a:rPr lang="en-IN"/>
              <a:t> Notebooks, </a:t>
            </a:r>
            <a:r>
              <a:rPr lang="en-IN" err="1"/>
              <a:t>VSCode</a:t>
            </a:r>
            <a:r>
              <a:rPr lang="en-IN"/>
              <a:t>, and Ray for scalable ML workloads.</a:t>
            </a:r>
          </a:p>
          <a:p>
            <a:pPr marL="171450" indent="-171450">
              <a:buFont typeface="Arial" panose="020B0604020202020204" pitchFamily="34" charset="0"/>
              <a:buChar char="•"/>
            </a:pPr>
            <a:r>
              <a:rPr lang="en-IN" b="1"/>
              <a:t>Robust Orchestration:</a:t>
            </a:r>
            <a:r>
              <a:rPr lang="en-IN"/>
              <a:t> Kubernetes, Flyte (Workflow orchestration), and </a:t>
            </a:r>
            <a:r>
              <a:rPr lang="en-IN" err="1"/>
              <a:t>MLflow</a:t>
            </a:r>
            <a:r>
              <a:rPr lang="en-IN"/>
              <a:t> (Model </a:t>
            </a:r>
            <a:r>
              <a:rPr lang="en-IN" err="1"/>
              <a:t>Mgmt</a:t>
            </a:r>
            <a:r>
              <a:rPr lang="en-IN"/>
              <a:t> – End to End) for experiment tracking.</a:t>
            </a:r>
          </a:p>
          <a:p>
            <a:pPr marL="171450" indent="-171450">
              <a:buFont typeface="Arial" panose="020B0604020202020204" pitchFamily="34" charset="0"/>
              <a:buChar char="•"/>
            </a:pPr>
            <a:r>
              <a:rPr lang="en-IN" b="1"/>
              <a:t>Integrated Data &amp; Compute:</a:t>
            </a:r>
            <a:r>
              <a:rPr lang="en-IN"/>
              <a:t> </a:t>
            </a:r>
            <a:r>
              <a:rPr lang="en-IN" err="1"/>
              <a:t>DataHub</a:t>
            </a:r>
            <a:r>
              <a:rPr lang="en-IN"/>
              <a:t> for metadata, NESC integration, Harbor for container images, and secure storage.</a:t>
            </a:r>
            <a:endParaRPr lang="en-US"/>
          </a:p>
          <a:p>
            <a:r>
              <a:rPr lang="en-US" b="1"/>
              <a:t>Benefits:</a:t>
            </a:r>
          </a:p>
          <a:p>
            <a:pPr marL="171450" indent="-171450">
              <a:buFont typeface="Arial" panose="020B0604020202020204" pitchFamily="34" charset="0"/>
              <a:buChar char="•"/>
            </a:pPr>
            <a:r>
              <a:rPr lang="en-US"/>
              <a:t>Accelerate AI/ML experimentation projects and enhance collaboration among ML/AI practitioners.</a:t>
            </a:r>
          </a:p>
          <a:p>
            <a:pPr marL="171450" indent="-171450">
              <a:buFont typeface="Arial" panose="020B0604020202020204" pitchFamily="34" charset="0"/>
              <a:buChar char="•"/>
            </a:pPr>
            <a:r>
              <a:rPr lang="en-US"/>
              <a:t>Ensure secure and compliant machine learning development.</a:t>
            </a:r>
          </a:p>
          <a:p>
            <a:r>
              <a:rPr lang="en-US" b="1"/>
              <a:t>Important Notes:</a:t>
            </a:r>
          </a:p>
          <a:p>
            <a:pPr marL="171450" indent="-171450">
              <a:buFont typeface="Arial" panose="020B0604020202020204" pitchFamily="34" charset="0"/>
              <a:buChar char="•"/>
            </a:pPr>
            <a:r>
              <a:rPr lang="en-US"/>
              <a:t>All NMLP use cases must be submitted in Data Questor.</a:t>
            </a:r>
          </a:p>
          <a:p>
            <a:pPr marL="171450" indent="-171450">
              <a:buFont typeface="Arial" panose="020B0604020202020204" pitchFamily="34" charset="0"/>
              <a:buChar char="•"/>
            </a:pPr>
            <a:r>
              <a:rPr lang="en-US"/>
              <a:t>Adherence to Nokia AI Policy and Standard Operating Procedures (SOP) is mandatory.</a:t>
            </a:r>
          </a:p>
          <a:p>
            <a:pPr defTabSz="914400" eaLnBrk="0" fontAlgn="base" hangingPunct="0">
              <a:spcBef>
                <a:spcPct val="0"/>
              </a:spcBef>
              <a:spcAft>
                <a:spcPct val="0"/>
              </a:spcAft>
              <a:buSzTx/>
            </a:pPr>
            <a:endParaRPr lang="en-US"/>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02782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AE3F1-94A4-FAD9-C025-16A9B6718AA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0DC8126-CB73-3D93-E986-C41400369B6E}"/>
              </a:ext>
            </a:extLst>
          </p:cNvPr>
          <p:cNvSpPr>
            <a:spLocks noGrp="1"/>
          </p:cNvSpPr>
          <p:nvPr>
            <p:ph type="title"/>
          </p:nvPr>
        </p:nvSpPr>
        <p:spPr>
          <a:xfrm>
            <a:off x="417531" y="396000"/>
            <a:ext cx="8308800" cy="342000"/>
          </a:xfrm>
        </p:spPr>
        <p:txBody>
          <a:bodyPr/>
          <a:lstStyle/>
          <a:p>
            <a:endParaRPr lang="en-US"/>
          </a:p>
        </p:txBody>
      </p:sp>
      <p:sp>
        <p:nvSpPr>
          <p:cNvPr id="2" name="Text Placeholder 1">
            <a:extLst>
              <a:ext uri="{FF2B5EF4-FFF2-40B4-BE49-F238E27FC236}">
                <a16:creationId xmlns:a16="http://schemas.microsoft.com/office/drawing/2014/main" id="{391A3A91-8552-4EA4-E374-26EA05224BD4}"/>
              </a:ext>
            </a:extLst>
          </p:cNvPr>
          <p:cNvSpPr>
            <a:spLocks noGrp="1"/>
          </p:cNvSpPr>
          <p:nvPr>
            <p:ph type="body" sz="quarter" idx="10"/>
          </p:nvPr>
        </p:nvSpPr>
        <p:spPr/>
        <p:txBody>
          <a:bodyPr/>
          <a:lstStyle/>
          <a:p>
            <a:r>
              <a:rPr lang="en-US"/>
              <a:t> </a:t>
            </a:r>
          </a:p>
        </p:txBody>
      </p:sp>
      <p:sp>
        <p:nvSpPr>
          <p:cNvPr id="5" name="Text Placeholder 1">
            <a:extLst>
              <a:ext uri="{FF2B5EF4-FFF2-40B4-BE49-F238E27FC236}">
                <a16:creationId xmlns:a16="http://schemas.microsoft.com/office/drawing/2014/main" id="{272957CF-E703-7A61-1EF2-23948B29D2C5}"/>
              </a:ext>
            </a:extLst>
          </p:cNvPr>
          <p:cNvSpPr txBox="1">
            <a:spLocks/>
          </p:cNvSpPr>
          <p:nvPr/>
        </p:nvSpPr>
        <p:spPr>
          <a:xfrm>
            <a:off x="417600" y="2528018"/>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3" name="Rectangle 1">
            <a:extLst>
              <a:ext uri="{FF2B5EF4-FFF2-40B4-BE49-F238E27FC236}">
                <a16:creationId xmlns:a16="http://schemas.microsoft.com/office/drawing/2014/main" id="{282B9D3A-BCEB-BB05-C2EB-757102CCBFF9}"/>
              </a:ext>
            </a:extLst>
          </p:cNvPr>
          <p:cNvSpPr>
            <a:spLocks noGrp="1" noChangeArrowheads="1"/>
          </p:cNvSpPr>
          <p:nvPr>
            <p:ph type="body" sz="quarter" idx="15"/>
          </p:nvPr>
        </p:nvSpPr>
        <p:spPr bwMode="auto">
          <a:xfrm>
            <a:off x="417531" y="3909958"/>
            <a:ext cx="84180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buSzTx/>
            </a:pPr>
            <a:r>
              <a:rPr lang="en-US" altLang="en-US"/>
              <a:t>https://confluence.ext.net.nokia.com/display/aimlkh/Getting+Started+with+NMLP</a:t>
            </a:r>
            <a:endParaRPr kumimoji="0" lang="en-US" altLang="en-US" b="0" i="0" u="none" strike="noStrike" cap="none" normalizeH="0" baseline="0">
              <a:ln>
                <a:noFill/>
              </a:ln>
              <a:solidFill>
                <a:schemeClr val="tx1"/>
              </a:solidFill>
              <a:effectLst/>
            </a:endParaRPr>
          </a:p>
        </p:txBody>
      </p:sp>
      <p:pic>
        <p:nvPicPr>
          <p:cNvPr id="6" name="Picture 5">
            <a:extLst>
              <a:ext uri="{FF2B5EF4-FFF2-40B4-BE49-F238E27FC236}">
                <a16:creationId xmlns:a16="http://schemas.microsoft.com/office/drawing/2014/main" id="{428CCACC-4173-89C6-ACF9-21E61C0DDC0C}"/>
              </a:ext>
            </a:extLst>
          </p:cNvPr>
          <p:cNvPicPr>
            <a:picLocks noChangeAspect="1"/>
          </p:cNvPicPr>
          <p:nvPr/>
        </p:nvPicPr>
        <p:blipFill>
          <a:blip r:embed="rId3"/>
          <a:stretch>
            <a:fillRect/>
          </a:stretch>
        </p:blipFill>
        <p:spPr>
          <a:xfrm>
            <a:off x="1076528" y="331270"/>
            <a:ext cx="6702972" cy="3375110"/>
          </a:xfrm>
          <a:prstGeom prst="rect">
            <a:avLst/>
          </a:prstGeom>
        </p:spPr>
      </p:pic>
    </p:spTree>
    <p:extLst>
      <p:ext uri="{BB962C8B-B14F-4D97-AF65-F5344CB8AC3E}">
        <p14:creationId xmlns:p14="http://schemas.microsoft.com/office/powerpoint/2010/main" val="501675161"/>
      </p:ext>
    </p:extLst>
  </p:cSld>
  <p:clrMapOvr>
    <a:masterClrMapping/>
  </p:clrMapOvr>
</p:sld>
</file>

<file path=ppt/theme/theme1.xml><?xml version="1.0" encoding="utf-8"?>
<a:theme xmlns:a="http://schemas.openxmlformats.org/drawingml/2006/main" name="1. White">
  <a:themeElements>
    <a:clrScheme name="Nokia 2.0">
      <a:dk1>
        <a:srgbClr val="001135"/>
      </a:dk1>
      <a:lt1>
        <a:srgbClr val="FFFFFF"/>
      </a:lt1>
      <a:dk2>
        <a:srgbClr val="666666"/>
      </a:dk2>
      <a:lt2>
        <a:srgbClr val="EBEBEB"/>
      </a:lt2>
      <a:accent1>
        <a:srgbClr val="005AFF"/>
      </a:accent1>
      <a:accent2>
        <a:srgbClr val="23ABB6"/>
      </a:accent2>
      <a:accent3>
        <a:srgbClr val="37CC73"/>
      </a:accent3>
      <a:accent4>
        <a:srgbClr val="F47F31"/>
      </a:accent4>
      <a:accent5>
        <a:srgbClr val="E03DCD"/>
      </a:accent5>
      <a:accent6>
        <a:srgbClr val="7D33F2"/>
      </a:accent6>
      <a:hlink>
        <a:srgbClr val="001135"/>
      </a:hlink>
      <a:folHlink>
        <a:srgbClr val="005AFF"/>
      </a:folHlink>
    </a:clrScheme>
    <a:fontScheme name="Nokia fonts 2023">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0"/>
          </a:spcAft>
          <a:buSzPct val="100000"/>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noAutofit/>
      </a:bodyPr>
      <a:lstStyle>
        <a:defPPr marL="0" marR="0" indent="0" algn="l" defTabSz="180000" rtl="0" eaLnBrk="1" fontAlgn="auto" latinLnBrk="0" hangingPunct="1">
          <a:lnSpc>
            <a:spcPct val="100000"/>
          </a:lnSpc>
          <a:spcBef>
            <a:spcPts val="0"/>
          </a:spcBef>
          <a:spcAft>
            <a:spcPts val="0"/>
          </a:spcAft>
          <a:buClrTx/>
          <a:buSzTx/>
          <a:buFont typeface="+mj-lt"/>
          <a:buNone/>
          <a:tabLst>
            <a:tab pos="180000" algn="l"/>
          </a:tabLst>
          <a:defRPr kumimoji="0" sz="1200" b="0" i="0" u="none" strike="noStrike" kern="1200" cap="none" spc="0" normalizeH="0" baseline="0" noProof="0" dirty="0" smtClean="0">
            <a:ln>
              <a:noFill/>
            </a:ln>
            <a:solidFill>
              <a:schemeClr val="tx1"/>
            </a:solidFill>
            <a:effectLst/>
            <a:uLnTx/>
            <a:uFillTx/>
            <a:latin typeface="Nokia Pure Text Light"/>
            <a:ea typeface="+mn-ea"/>
            <a:cs typeface="+mn-cs"/>
          </a:defRPr>
        </a:defPPr>
      </a:lstStyle>
    </a:txDef>
  </a:objectDefaults>
  <a:extraClrSchemeLst/>
  <a:extLst>
    <a:ext uri="{05A4C25C-085E-4340-85A3-A5531E510DB2}">
      <thm15:themeFamily xmlns:thm15="http://schemas.microsoft.com/office/thememl/2012/main" name="Nokia 2025 - PowerPoint template v2.7.potx" id="{71F438CF-EAA7-4543-B014-9CEAB67C4E1B}" vid="{2FD5EE57-6B60-4447-BEC3-E6E6F0D4BA90}"/>
    </a:ext>
  </a:extLst>
</a:theme>
</file>

<file path=ppt/theme/theme2.xml><?xml version="1.0" encoding="utf-8"?>
<a:theme xmlns:a="http://schemas.openxmlformats.org/drawingml/2006/main" name="1_1. White">
  <a:themeElements>
    <a:clrScheme name="Nokia 2.0">
      <a:dk1>
        <a:srgbClr val="001135"/>
      </a:dk1>
      <a:lt1>
        <a:srgbClr val="FFFFFF"/>
      </a:lt1>
      <a:dk2>
        <a:srgbClr val="666666"/>
      </a:dk2>
      <a:lt2>
        <a:srgbClr val="EBEBEB"/>
      </a:lt2>
      <a:accent1>
        <a:srgbClr val="005AFF"/>
      </a:accent1>
      <a:accent2>
        <a:srgbClr val="23ABB6"/>
      </a:accent2>
      <a:accent3>
        <a:srgbClr val="37CC73"/>
      </a:accent3>
      <a:accent4>
        <a:srgbClr val="F47F31"/>
      </a:accent4>
      <a:accent5>
        <a:srgbClr val="E03DCD"/>
      </a:accent5>
      <a:accent6>
        <a:srgbClr val="7D33F2"/>
      </a:accent6>
      <a:hlink>
        <a:srgbClr val="001135"/>
      </a:hlink>
      <a:folHlink>
        <a:srgbClr val="005AFF"/>
      </a:folHlink>
    </a:clrScheme>
    <a:fontScheme name="Nokia fonts 2023">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0"/>
          </a:spcAft>
          <a:buSzPct val="100000"/>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noAutofit/>
      </a:bodyPr>
      <a:lstStyle>
        <a:defPPr marL="0" marR="0" indent="0" algn="l" defTabSz="180000" rtl="0" eaLnBrk="1" fontAlgn="auto" latinLnBrk="0" hangingPunct="1">
          <a:lnSpc>
            <a:spcPct val="100000"/>
          </a:lnSpc>
          <a:spcBef>
            <a:spcPts val="0"/>
          </a:spcBef>
          <a:spcAft>
            <a:spcPts val="0"/>
          </a:spcAft>
          <a:buClrTx/>
          <a:buSzTx/>
          <a:buFont typeface="+mj-lt"/>
          <a:buNone/>
          <a:tabLst>
            <a:tab pos="180000" algn="l"/>
          </a:tabLst>
          <a:defRPr kumimoji="0" sz="1200" b="0" i="0" u="none" strike="noStrike" kern="1200" cap="none" spc="0" normalizeH="0" baseline="0" noProof="0" dirty="0" smtClean="0">
            <a:ln>
              <a:noFill/>
            </a:ln>
            <a:solidFill>
              <a:schemeClr val="tx1"/>
            </a:solidFill>
            <a:effectLst/>
            <a:uLnTx/>
            <a:uFillTx/>
            <a:latin typeface="Nokia Pure Text Light"/>
            <a:ea typeface="+mn-ea"/>
            <a:cs typeface="+mn-cs"/>
          </a:defRPr>
        </a:defPPr>
      </a:lstStyle>
    </a:txDef>
  </a:objectDefaults>
  <a:extraClrSchemeLst/>
  <a:extLst>
    <a:ext uri="{05A4C25C-085E-4340-85A3-A5531E510DB2}">
      <thm15:themeFamily xmlns:thm15="http://schemas.microsoft.com/office/thememl/2012/main" name="Nokia 2025 - PowerPoint template v2.7.potx" id="{71F438CF-EAA7-4543-B014-9CEAB67C4E1B}" vid="{2FD5EE57-6B60-4447-BEC3-E6E6F0D4BA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kia 2023">
      <a:majorFont>
        <a:latin typeface="Nokia Pure Headline Light"/>
        <a:ea typeface=""/>
        <a:cs typeface=""/>
      </a:majorFont>
      <a:minorFont>
        <a:latin typeface="Nokia Pure T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kia 2023">
      <a:majorFont>
        <a:latin typeface="Nokia Pure Headline Light"/>
        <a:ea typeface=""/>
        <a:cs typeface=""/>
      </a:majorFont>
      <a:minorFont>
        <a:latin typeface="Nokia Pure T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64475be-ad40-4bbe-bccd-552805ae27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E451C567634145B25BF5637658A51A" ma:contentTypeVersion="9" ma:contentTypeDescription="Create a new document." ma:contentTypeScope="" ma:versionID="629217328a696f9e671fe74571311107">
  <xsd:schema xmlns:xsd="http://www.w3.org/2001/XMLSchema" xmlns:xs="http://www.w3.org/2001/XMLSchema" xmlns:p="http://schemas.microsoft.com/office/2006/metadata/properties" xmlns:ns3="f64475be-ad40-4bbe-bccd-552805ae270a" targetNamespace="http://schemas.microsoft.com/office/2006/metadata/properties" ma:root="true" ma:fieldsID="8442cfaf0902019ecedc68baf55626a5" ns3:_="">
    <xsd:import namespace="f64475be-ad40-4bbe-bccd-552805ae270a"/>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4475be-ad40-4bbe-bccd-552805ae270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E0ADA4-7B6C-454B-A20E-70F9E4576B52}">
  <ds:schemaRefs>
    <ds:schemaRef ds:uri="http://schemas.microsoft.com/office/2006/documentManagement/types"/>
    <ds:schemaRef ds:uri="http://schemas.openxmlformats.org/package/2006/metadata/core-properties"/>
    <ds:schemaRef ds:uri="f64475be-ad40-4bbe-bccd-552805ae270a"/>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29EBEBF-1DEA-4F6E-B330-C69581E3971B}">
  <ds:schemaRefs>
    <ds:schemaRef ds:uri="f64475be-ad40-4bbe-bccd-552805ae27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958EF4-C518-4BB4-9385-C167F9DA7F4F}">
  <ds:schemaRefs>
    <ds:schemaRef ds:uri="http://schemas.microsoft.com/sharepoint/v3/contenttype/forms"/>
  </ds:schemaRefs>
</ds:datastoreItem>
</file>

<file path=docMetadata/LabelInfo.xml><?xml version="1.0" encoding="utf-8"?>
<clbl:labelList xmlns:clbl="http://schemas.microsoft.com/office/2020/mipLabelMetadata">
  <clbl:label id="{5d471751-9675-428d-917b-70f44f9630b0}" enabled="0" method="" siteId="{5d471751-9675-428d-917b-70f44f9630b0}" removed="1"/>
</clbl:labelList>
</file>

<file path=docProps/app.xml><?xml version="1.0" encoding="utf-8"?>
<Properties xmlns="http://schemas.openxmlformats.org/officeDocument/2006/extended-properties" xmlns:vt="http://schemas.openxmlformats.org/officeDocument/2006/docPropsVTypes">
  <Template>Log AI Hackathon - Nokia 2025 - Team MD OAM</Template>
  <TotalTime>0</TotalTime>
  <Words>3845</Words>
  <Application>Microsoft Office PowerPoint</Application>
  <PresentationFormat>On-screen Show (16:9)</PresentationFormat>
  <Paragraphs>382</Paragraphs>
  <Slides>20</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Helvetica Neue</vt:lpstr>
      <vt:lpstr>Nokia Pure Headline</vt:lpstr>
      <vt:lpstr>Nokia Pure Headline Light</vt:lpstr>
      <vt:lpstr>Nokia Pure Text</vt:lpstr>
      <vt:lpstr>Nokia Pure Text Light</vt:lpstr>
      <vt:lpstr>1. White</vt:lpstr>
      <vt:lpstr>1_1. White</vt:lpstr>
      <vt:lpstr>CCCL - OAM Test Based Correlation using ML    - Log AI Hackathon - 2025</vt:lpstr>
      <vt:lpstr>PowerPoint Presentation</vt:lpstr>
      <vt:lpstr>Problem Statement</vt:lpstr>
      <vt:lpstr>PowerPoint Presentation</vt:lpstr>
      <vt:lpstr>Architecture</vt:lpstr>
      <vt:lpstr>PowerPoint Presentation</vt:lpstr>
      <vt:lpstr>PowerPoint Presentation</vt:lpstr>
      <vt:lpstr>Platform Used – Nokia Machine Learning Platform (NMLP) </vt:lpstr>
      <vt:lpstr>PowerPoint Presentation</vt:lpstr>
      <vt:lpstr>Input Data – Data sources used</vt:lpstr>
      <vt:lpstr>Input Data – Data sources used </vt:lpstr>
      <vt:lpstr>ML Model Details – Modelling Approach</vt:lpstr>
      <vt:lpstr>ML Model Details – Modelling Approach</vt:lpstr>
      <vt:lpstr>Output Details – Consolidated Output</vt:lpstr>
      <vt:lpstr>PowerPoint Presentation</vt:lpstr>
      <vt:lpstr>Benefits – Key Outcomes &amp; Benefits</vt:lpstr>
      <vt:lpstr>PowerPoint Presentation</vt:lpstr>
      <vt:lpstr>OAM Based CCCL - Cognitive Closed Control Loop</vt:lpstr>
      <vt:lpstr>PowerPoint Presentation</vt:lpstr>
      <vt:lpstr>End frame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AI Hackathon - 2025</dc:title>
  <dc:creator>Sorabh</dc:creator>
  <cp:lastModifiedBy>Sorabh Ojha (Nokia)</cp:lastModifiedBy>
  <cp:revision>2</cp:revision>
  <dcterms:created xsi:type="dcterms:W3CDTF">2025-11-12T06:49:58Z</dcterms:created>
  <dcterms:modified xsi:type="dcterms:W3CDTF">2026-02-16T05:43:09Z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0x01010090E451C567634145B25BF5637658A51A</vt:lpwstr>
  </property>
  <property fmtid="{D5CDD505-2E9C-101B-9397-08002B2CF9AE}" pid="3" name="_dlc_DocIdItemGuid">
    <vt:lpwstr>3104f3c3-a657-4382-8bbc-d617efaa169c</vt:lpwstr>
  </property>
  <property fmtid="{D5CDD505-2E9C-101B-9397-08002B2CF9AE}" pid="4" name="Order">
    <vt:r8>500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MSIP_Label_6808ac1c-bbaa-4aaa-a1de-3b2897143d76_Enabled">
    <vt:lpwstr>true</vt:lpwstr>
  </property>
  <property fmtid="{D5CDD505-2E9C-101B-9397-08002B2CF9AE}" pid="12" name="MSIP_Label_6808ac1c-bbaa-4aaa-a1de-3b2897143d76_SetDate">
    <vt:lpwstr>2025-11-12T06:50:45Z</vt:lpwstr>
  </property>
  <property fmtid="{D5CDD505-2E9C-101B-9397-08002B2CF9AE}" pid="13" name="MSIP_Label_6808ac1c-bbaa-4aaa-a1de-3b2897143d76_Method">
    <vt:lpwstr>Privileged</vt:lpwstr>
  </property>
  <property fmtid="{D5CDD505-2E9C-101B-9397-08002B2CF9AE}" pid="14" name="MSIP_Label_6808ac1c-bbaa-4aaa-a1de-3b2897143d76_Name">
    <vt:lpwstr>NIU-NIO</vt:lpwstr>
  </property>
  <property fmtid="{D5CDD505-2E9C-101B-9397-08002B2CF9AE}" pid="15" name="MSIP_Label_6808ac1c-bbaa-4aaa-a1de-3b2897143d76_SiteId">
    <vt:lpwstr>5d471751-9675-428d-917b-70f44f9630b0</vt:lpwstr>
  </property>
  <property fmtid="{D5CDD505-2E9C-101B-9397-08002B2CF9AE}" pid="16" name="MSIP_Label_6808ac1c-bbaa-4aaa-a1de-3b2897143d76_ActionId">
    <vt:lpwstr>1239a9ca-c3a9-4858-b429-16a6e086f0dd</vt:lpwstr>
  </property>
  <property fmtid="{D5CDD505-2E9C-101B-9397-08002B2CF9AE}" pid="17" name="MSIP_Label_6808ac1c-bbaa-4aaa-a1de-3b2897143d76_ContentBits">
    <vt:lpwstr>0</vt:lpwstr>
  </property>
</Properties>
</file>